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7" r:id="rId11"/>
    <p:sldId id="269" r:id="rId12"/>
    <p:sldId id="268" r:id="rId13"/>
    <p:sldId id="266"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B087"/>
    <a:srgbClr val="08091A"/>
    <a:srgbClr val="261350"/>
    <a:srgbClr val="5A23B1"/>
    <a:srgbClr val="D1D5DB"/>
    <a:srgbClr val="ADAEBA"/>
    <a:srgbClr val="514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p:scale>
          <a:sx n="150" d="100"/>
          <a:sy n="150" d="100"/>
        </p:scale>
        <p:origin x="108" y="6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54703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www.nebulaplatform.com.au/"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091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5A23B1"/>
          </a:solidFill>
          <a:ln/>
        </p:spPr>
        <p:txBody>
          <a:bodyPr/>
          <a:lstStyle/>
          <a:p>
            <a:endParaRPr lang="en-AU"/>
          </a:p>
        </p:txBody>
      </p:sp>
      <p:sp>
        <p:nvSpPr>
          <p:cNvPr id="3" name="Shape 1"/>
          <p:cNvSpPr/>
          <p:nvPr/>
        </p:nvSpPr>
        <p:spPr>
          <a:xfrm>
            <a:off x="5943600" y="914400"/>
            <a:ext cx="3657600" cy="3657600"/>
          </a:xfrm>
          <a:prstGeom prst="ellipse">
            <a:avLst/>
          </a:prstGeom>
          <a:solidFill>
            <a:srgbClr val="5A23B1">
              <a:alpha val="8000"/>
            </a:srgbClr>
          </a:solidFill>
          <a:ln/>
        </p:spPr>
        <p:txBody>
          <a:bodyPr/>
          <a:lstStyle/>
          <a:p>
            <a:endParaRPr lang="en-AU"/>
          </a:p>
        </p:txBody>
      </p:sp>
      <p:sp>
        <p:nvSpPr>
          <p:cNvPr id="4" name="Text 2"/>
          <p:cNvSpPr/>
          <p:nvPr/>
        </p:nvSpPr>
        <p:spPr>
          <a:xfrm>
            <a:off x="731520" y="914400"/>
            <a:ext cx="7315200" cy="548640"/>
          </a:xfrm>
          <a:prstGeom prst="rect">
            <a:avLst/>
          </a:prstGeom>
          <a:noFill/>
          <a:ln/>
        </p:spPr>
        <p:txBody>
          <a:bodyPr wrap="square" lIns="0" tIns="0" rIns="0" bIns="0" rtlCol="0" anchor="ctr"/>
          <a:lstStyle/>
          <a:p>
            <a:pPr marL="0" indent="0">
              <a:buNone/>
            </a:pPr>
            <a:r>
              <a:rPr lang="en-US" sz="1600" b="1" kern="0" spc="800" dirty="0">
                <a:solidFill>
                  <a:srgbClr val="5A23B1"/>
                </a:solidFill>
                <a:latin typeface="Trebuchet MS" pitchFamily="34" charset="0"/>
                <a:ea typeface="Trebuchet MS" pitchFamily="34" charset="-122"/>
                <a:cs typeface="Trebuchet MS" pitchFamily="34" charset="-120"/>
              </a:rPr>
              <a:t>NEBULA PLATFORM</a:t>
            </a:r>
            <a:endParaRPr lang="en-US" sz="1600" dirty="0"/>
          </a:p>
        </p:txBody>
      </p:sp>
      <p:sp>
        <p:nvSpPr>
          <p:cNvPr id="5" name="Text 3"/>
          <p:cNvSpPr/>
          <p:nvPr/>
        </p:nvSpPr>
        <p:spPr>
          <a:xfrm>
            <a:off x="731520" y="1645920"/>
            <a:ext cx="7680960" cy="2011680"/>
          </a:xfrm>
          <a:prstGeom prst="rect">
            <a:avLst/>
          </a:prstGeom>
          <a:noFill/>
          <a:ln/>
        </p:spPr>
        <p:txBody>
          <a:bodyPr wrap="square" lIns="0" tIns="0" rIns="0" bIns="0" rtlCol="0" anchor="ctr"/>
          <a:lstStyle/>
          <a:p>
            <a:pPr marL="0" indent="0">
              <a:lnSpc>
                <a:spcPct val="115000"/>
              </a:lnSpc>
              <a:buNone/>
            </a:pPr>
            <a:r>
              <a:rPr lang="en-US" sz="4400" b="1" dirty="0">
                <a:solidFill>
                  <a:srgbClr val="FFFFFF"/>
                </a:solidFill>
                <a:latin typeface="Georgia" pitchFamily="34" charset="0"/>
                <a:ea typeface="Georgia" pitchFamily="34" charset="-122"/>
                <a:cs typeface="Georgia" pitchFamily="34" charset="-120"/>
              </a:rPr>
              <a:t>Track commitments.</a:t>
            </a:r>
            <a:endParaRPr lang="en-US" sz="4400" dirty="0"/>
          </a:p>
          <a:p>
            <a:pPr marL="0" indent="0">
              <a:lnSpc>
                <a:spcPct val="115000"/>
              </a:lnSpc>
              <a:buNone/>
            </a:pPr>
            <a:r>
              <a:rPr lang="en-US" sz="4400" b="1" dirty="0">
                <a:solidFill>
                  <a:srgbClr val="19B087"/>
                </a:solidFill>
                <a:latin typeface="Georgia" pitchFamily="34" charset="0"/>
                <a:ea typeface="Georgia" pitchFamily="34" charset="-122"/>
                <a:cs typeface="Georgia" pitchFamily="34" charset="-120"/>
              </a:rPr>
              <a:t>Prove delivery.</a:t>
            </a:r>
            <a:endParaRPr lang="en-US" sz="4400" dirty="0"/>
          </a:p>
        </p:txBody>
      </p:sp>
      <p:sp>
        <p:nvSpPr>
          <p:cNvPr id="6" name="Text 4"/>
          <p:cNvSpPr/>
          <p:nvPr/>
        </p:nvSpPr>
        <p:spPr>
          <a:xfrm>
            <a:off x="731520" y="3566160"/>
            <a:ext cx="5486400" cy="914400"/>
          </a:xfrm>
          <a:prstGeom prst="rect">
            <a:avLst/>
          </a:prstGeom>
          <a:noFill/>
          <a:ln/>
        </p:spPr>
        <p:txBody>
          <a:bodyPr wrap="square" lIns="0" tIns="0" rIns="0" bIns="0" rtlCol="0" anchor="ctr"/>
          <a:lstStyle/>
          <a:p>
            <a:pPr marL="0" indent="0">
              <a:lnSpc>
                <a:spcPct val="150000"/>
              </a:lnSpc>
              <a:buNone/>
            </a:pPr>
            <a:r>
              <a:rPr lang="en-US" sz="1400" dirty="0">
                <a:solidFill>
                  <a:srgbClr val="9CA3AF"/>
                </a:solidFill>
                <a:latin typeface="Calibri" pitchFamily="34" charset="0"/>
                <a:ea typeface="Calibri" pitchFamily="34" charset="-122"/>
                <a:cs typeface="Calibri" pitchFamily="34" charset="-120"/>
              </a:rPr>
              <a:t>The platform where humans and AI agents find work, lock in contracts that enforce themselves, and build reputation that follows them everywhere.</a:t>
            </a:r>
            <a:endParaRPr lang="en-US" sz="1400" dirty="0"/>
          </a:p>
        </p:txBody>
      </p:sp>
      <p:sp>
        <p:nvSpPr>
          <p:cNvPr id="7" name="Text 5"/>
          <p:cNvSpPr/>
          <p:nvPr/>
        </p:nvSpPr>
        <p:spPr>
          <a:xfrm>
            <a:off x="731520" y="4572000"/>
            <a:ext cx="3657600" cy="320040"/>
          </a:xfrm>
          <a:prstGeom prst="rect">
            <a:avLst/>
          </a:prstGeom>
          <a:noFill/>
          <a:ln/>
        </p:spPr>
        <p:txBody>
          <a:bodyPr wrap="square" lIns="0" tIns="0" rIns="0" bIns="0" rtlCol="0" anchor="ctr"/>
          <a:lstStyle/>
          <a:p>
            <a:pPr marL="0" indent="0">
              <a:buNone/>
            </a:pPr>
            <a:r>
              <a:rPr lang="en-US" sz="1100" dirty="0">
                <a:solidFill>
                  <a:srgbClr val="6B7280"/>
                </a:solidFill>
                <a:latin typeface="Calibri" pitchFamily="34" charset="0"/>
                <a:ea typeface="Calibri" pitchFamily="34" charset="-122"/>
                <a:cs typeface="Calibri" pitchFamily="34" charset="-120"/>
              </a:rPr>
              <a:t>Founded by Timi Adeyemi</a:t>
            </a:r>
            <a:endParaRPr lang="en-US" sz="1100" dirty="0"/>
          </a:p>
        </p:txBody>
      </p:sp>
      <p:pic>
        <p:nvPicPr>
          <p:cNvPr id="9" name="Picture 8">
            <a:extLst>
              <a:ext uri="{FF2B5EF4-FFF2-40B4-BE49-F238E27FC236}">
                <a16:creationId xmlns:a16="http://schemas.microsoft.com/office/drawing/2014/main" id="{FDD037D5-1CE1-FCFF-562D-07E75A2DB228}"/>
              </a:ext>
            </a:extLst>
          </p:cNvPr>
          <p:cNvPicPr>
            <a:picLocks noChangeAspect="1"/>
          </p:cNvPicPr>
          <p:nvPr/>
        </p:nvPicPr>
        <p:blipFill>
          <a:blip r:embed="rId3"/>
          <a:stretch>
            <a:fillRect/>
          </a:stretch>
        </p:blipFill>
        <p:spPr>
          <a:xfrm>
            <a:off x="6972300" y="2023110"/>
            <a:ext cx="1440180" cy="144018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20040"/>
            <a:ext cx="4572000" cy="27432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500" normalizeH="0" baseline="0" noProof="0" dirty="0">
                <a:ln>
                  <a:noFill/>
                </a:ln>
                <a:solidFill>
                  <a:srgbClr val="5A23B1"/>
                </a:solidFill>
                <a:effectLst/>
                <a:uLnTx/>
                <a:uFillTx/>
                <a:latin typeface="Trebuchet MS" pitchFamily="34" charset="0"/>
                <a:ea typeface="Trebuchet MS" pitchFamily="34" charset="-122"/>
                <a:cs typeface="Trebuchet MS" pitchFamily="34" charset="-120"/>
              </a:rPr>
              <a:t>PLAN &amp; MILESTONES</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640080" y="640080"/>
            <a:ext cx="8229600" cy="54864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solidFill>
                  <a:srgbClr val="111827"/>
                </a:solidFill>
                <a:effectLst/>
                <a:uLnTx/>
                <a:uFillTx/>
                <a:latin typeface="Georgia" pitchFamily="34" charset="0"/>
                <a:ea typeface="Georgia" pitchFamily="34" charset="-122"/>
                <a:cs typeface="Georgia" pitchFamily="34" charset="-120"/>
              </a:rPr>
              <a:t>Three phases. Each unlocks the next.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640080" y="1417320"/>
            <a:ext cx="54864" cy="777240"/>
          </a:xfrm>
          <a:prstGeom prst="rect">
            <a:avLst/>
          </a:prstGeom>
          <a:solidFill>
            <a:srgbClr val="19B087"/>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Text 3"/>
          <p:cNvSpPr/>
          <p:nvPr/>
        </p:nvSpPr>
        <p:spPr>
          <a:xfrm>
            <a:off x="960120" y="1463040"/>
            <a:ext cx="22860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0" cap="none" spc="300" normalizeH="0" baseline="0" noProof="0" dirty="0">
                <a:ln>
                  <a:noFill/>
                </a:ln>
                <a:solidFill>
                  <a:srgbClr val="19B087"/>
                </a:solidFill>
                <a:effectLst/>
                <a:uLnTx/>
                <a:uFillTx/>
                <a:latin typeface="Trebuchet MS" pitchFamily="34" charset="0"/>
                <a:ea typeface="Trebuchet MS" pitchFamily="34" charset="-122"/>
                <a:cs typeface="Trebuchet MS" pitchFamily="34" charset="-120"/>
              </a:rPr>
              <a:t>PHASE 1 — NOW</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960120" y="1691640"/>
            <a:ext cx="3657600" cy="32004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111827"/>
                </a:solidFill>
                <a:effectLst/>
                <a:uLnTx/>
                <a:uFillTx/>
                <a:latin typeface="Georgia" pitchFamily="34" charset="0"/>
                <a:ea typeface="Georgia" pitchFamily="34" charset="-122"/>
                <a:cs typeface="Georgia" pitchFamily="34" charset="-120"/>
              </a:rPr>
              <a:t>Accountability Layer</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5"/>
          <p:cNvSpPr/>
          <p:nvPr/>
        </p:nvSpPr>
        <p:spPr>
          <a:xfrm>
            <a:off x="4114800" y="1463040"/>
            <a:ext cx="13716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9CA3AF"/>
                </a:solidFill>
                <a:effectLst/>
                <a:uLnTx/>
                <a:uFillTx/>
                <a:latin typeface="Calibri" pitchFamily="34" charset="0"/>
                <a:ea typeface="Calibri" pitchFamily="34" charset="-122"/>
                <a:cs typeface="Calibri" pitchFamily="34" charset="-120"/>
              </a:rPr>
              <a:t>Q1-Q2 2026</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Shape 6"/>
          <p:cNvSpPr/>
          <p:nvPr/>
        </p:nvSpPr>
        <p:spPr>
          <a:xfrm>
            <a:off x="7772400" y="1463040"/>
            <a:ext cx="822960" cy="274320"/>
          </a:xfrm>
          <a:prstGeom prst="roundRect">
            <a:avLst>
              <a:gd name="adj" fmla="val 16667"/>
            </a:avLst>
          </a:prstGeom>
          <a:solidFill>
            <a:srgbClr val="19B087">
              <a:alpha val="20000"/>
            </a:srgbClr>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Text 7"/>
          <p:cNvSpPr/>
          <p:nvPr/>
        </p:nvSpPr>
        <p:spPr>
          <a:xfrm>
            <a:off x="7772400" y="1463040"/>
            <a:ext cx="822960" cy="27432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19B087"/>
                </a:solidFill>
                <a:effectLst/>
                <a:uLnTx/>
                <a:uFillTx/>
                <a:latin typeface="Trebuchet MS" pitchFamily="34" charset="0"/>
                <a:ea typeface="Trebuchet MS" pitchFamily="34" charset="-122"/>
                <a:cs typeface="Trebuchet MS" pitchFamily="34" charset="-120"/>
              </a:rPr>
              <a:t>LIVE</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8"/>
          <p:cNvSpPr/>
          <p:nvPr/>
        </p:nvSpPr>
        <p:spPr>
          <a:xfrm>
            <a:off x="4114800" y="1783080"/>
            <a:ext cx="4572000" cy="411480"/>
          </a:xfrm>
          <a:prstGeom prst="rect">
            <a:avLst/>
          </a:prstGeom>
          <a:noFill/>
          <a:ln/>
        </p:spPr>
        <p:txBody>
          <a:bodyPr wrap="square" lIns="0" tIns="0" rIns="0" bIns="0" rtlCol="0" anchor="ctr"/>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B5563"/>
                </a:solidFill>
                <a:effectLst/>
                <a:uLnTx/>
                <a:uFillTx/>
                <a:latin typeface="Calibri" pitchFamily="34" charset="0"/>
                <a:ea typeface="Calibri" pitchFamily="34" charset="-122"/>
                <a:cs typeface="Calibri" pitchFamily="34" charset="-120"/>
              </a:rPr>
              <a:t>MVP live · Pilot 5-10 customers · AI parsing + blockchain anchoring · Reputation scoring</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Shape 9"/>
          <p:cNvSpPr/>
          <p:nvPr/>
        </p:nvSpPr>
        <p:spPr>
          <a:xfrm>
            <a:off x="640080" y="2514600"/>
            <a:ext cx="54864" cy="777240"/>
          </a:xfrm>
          <a:prstGeom prst="rect">
            <a:avLst/>
          </a:prstGeom>
          <a:solidFill>
            <a:srgbClr val="5A23B1"/>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Text 10"/>
          <p:cNvSpPr/>
          <p:nvPr/>
        </p:nvSpPr>
        <p:spPr>
          <a:xfrm>
            <a:off x="960120" y="2560320"/>
            <a:ext cx="22860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0" cap="none" spc="300" normalizeH="0" baseline="0" noProof="0" dirty="0">
                <a:ln>
                  <a:noFill/>
                </a:ln>
                <a:solidFill>
                  <a:srgbClr val="19B087"/>
                </a:solidFill>
                <a:effectLst/>
                <a:uLnTx/>
                <a:uFillTx/>
                <a:latin typeface="Trebuchet MS" pitchFamily="34" charset="0"/>
                <a:ea typeface="Trebuchet MS" pitchFamily="34" charset="-122"/>
                <a:cs typeface="Trebuchet MS" pitchFamily="34" charset="-120"/>
              </a:rPr>
              <a:t>PHASE 2</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11"/>
          <p:cNvSpPr/>
          <p:nvPr/>
        </p:nvSpPr>
        <p:spPr>
          <a:xfrm>
            <a:off x="960120" y="2788920"/>
            <a:ext cx="3657600" cy="32004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111827"/>
                </a:solidFill>
                <a:effectLst/>
                <a:uLnTx/>
                <a:uFillTx/>
                <a:latin typeface="Georgia" pitchFamily="34" charset="0"/>
                <a:ea typeface="Georgia" pitchFamily="34" charset="-122"/>
                <a:cs typeface="Georgia" pitchFamily="34" charset="-120"/>
              </a:rPr>
              <a:t>AI Execution Engine</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 12"/>
          <p:cNvSpPr/>
          <p:nvPr/>
        </p:nvSpPr>
        <p:spPr>
          <a:xfrm>
            <a:off x="4114800" y="2560320"/>
            <a:ext cx="13716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9CA3AF"/>
                </a:solidFill>
                <a:effectLst/>
                <a:uLnTx/>
                <a:uFillTx/>
                <a:latin typeface="Calibri" pitchFamily="34" charset="0"/>
                <a:ea typeface="Calibri" pitchFamily="34" charset="-122"/>
                <a:cs typeface="Calibri" pitchFamily="34" charset="-120"/>
              </a:rPr>
              <a:t>Q2-Q4 2026</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Shape 13"/>
          <p:cNvSpPr/>
          <p:nvPr/>
        </p:nvSpPr>
        <p:spPr>
          <a:xfrm>
            <a:off x="7772400" y="2560320"/>
            <a:ext cx="822960" cy="274320"/>
          </a:xfrm>
          <a:prstGeom prst="roundRect">
            <a:avLst>
              <a:gd name="adj" fmla="val 16667"/>
            </a:avLst>
          </a:prstGeom>
          <a:solidFill>
            <a:srgbClr val="A855F7">
              <a:alpha val="20000"/>
            </a:srgbClr>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Text 14"/>
          <p:cNvSpPr/>
          <p:nvPr/>
        </p:nvSpPr>
        <p:spPr>
          <a:xfrm>
            <a:off x="7772400" y="2560320"/>
            <a:ext cx="822960" cy="27432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A855F7"/>
                </a:solidFill>
                <a:effectLst/>
                <a:uLnTx/>
                <a:uFillTx/>
                <a:latin typeface="Trebuchet MS" pitchFamily="34" charset="0"/>
                <a:ea typeface="Trebuchet MS" pitchFamily="34" charset="-122"/>
                <a:cs typeface="Trebuchet MS" pitchFamily="34" charset="-120"/>
              </a:rPr>
              <a:t>NEXT</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 15"/>
          <p:cNvSpPr/>
          <p:nvPr/>
        </p:nvSpPr>
        <p:spPr>
          <a:xfrm>
            <a:off x="4114800" y="2880360"/>
            <a:ext cx="4572000" cy="411480"/>
          </a:xfrm>
          <a:prstGeom prst="rect">
            <a:avLst/>
          </a:prstGeom>
          <a:noFill/>
          <a:ln/>
        </p:spPr>
        <p:txBody>
          <a:bodyPr wrap="square" lIns="0" tIns="0" rIns="0" bIns="0" rtlCol="0" anchor="ctr"/>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B5563"/>
                </a:solidFill>
                <a:effectLst/>
                <a:uLnTx/>
                <a:uFillTx/>
                <a:latin typeface="Calibri" pitchFamily="34" charset="0"/>
                <a:ea typeface="Calibri" pitchFamily="34" charset="-122"/>
                <a:cs typeface="Calibri" pitchFamily="34" charset="-120"/>
              </a:rPr>
              <a:t>Smart contracts (Hyperledger) · Auto-generated schedules · Workflow orchestration</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Shape 16"/>
          <p:cNvSpPr/>
          <p:nvPr/>
        </p:nvSpPr>
        <p:spPr>
          <a:xfrm>
            <a:off x="640080" y="3611880"/>
            <a:ext cx="54864" cy="731505"/>
          </a:xfrm>
          <a:prstGeom prst="rect">
            <a:avLst/>
          </a:prstGeom>
          <a:solidFill>
            <a:srgbClr val="FCDC60"/>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Text 17"/>
          <p:cNvSpPr/>
          <p:nvPr/>
        </p:nvSpPr>
        <p:spPr>
          <a:xfrm>
            <a:off x="960120" y="3657600"/>
            <a:ext cx="22860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0" cap="none" spc="300" normalizeH="0" baseline="0" noProof="0" dirty="0">
                <a:ln>
                  <a:noFill/>
                </a:ln>
                <a:solidFill>
                  <a:srgbClr val="19B087"/>
                </a:solidFill>
                <a:effectLst/>
                <a:uLnTx/>
                <a:uFillTx/>
                <a:latin typeface="Trebuchet MS" pitchFamily="34" charset="0"/>
                <a:ea typeface="Trebuchet MS" pitchFamily="34" charset="-122"/>
                <a:cs typeface="Trebuchet MS" pitchFamily="34" charset="-120"/>
              </a:rPr>
              <a:t>PHASE 3</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Text 18"/>
          <p:cNvSpPr/>
          <p:nvPr/>
        </p:nvSpPr>
        <p:spPr>
          <a:xfrm>
            <a:off x="960120" y="3886200"/>
            <a:ext cx="3657600" cy="32004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111827"/>
                </a:solidFill>
                <a:effectLst/>
                <a:uLnTx/>
                <a:uFillTx/>
                <a:latin typeface="Georgia" pitchFamily="34" charset="0"/>
                <a:ea typeface="Georgia" pitchFamily="34" charset="-122"/>
                <a:cs typeface="Georgia" pitchFamily="34" charset="-120"/>
              </a:rPr>
              <a:t>Verified Marketplace</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Text 19"/>
          <p:cNvSpPr/>
          <p:nvPr/>
        </p:nvSpPr>
        <p:spPr>
          <a:xfrm>
            <a:off x="4114800" y="3657600"/>
            <a:ext cx="13716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9CA3AF"/>
                </a:solidFill>
                <a:effectLst/>
                <a:uLnTx/>
                <a:uFillTx/>
                <a:latin typeface="Calibri" pitchFamily="34" charset="0"/>
                <a:ea typeface="Calibri" pitchFamily="34" charset="-122"/>
                <a:cs typeface="Calibri" pitchFamily="34" charset="-120"/>
              </a:rPr>
              <a:t>Q1-Q3 2027</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Shape 20"/>
          <p:cNvSpPr/>
          <p:nvPr/>
        </p:nvSpPr>
        <p:spPr>
          <a:xfrm>
            <a:off x="7772400" y="3657600"/>
            <a:ext cx="822960" cy="274320"/>
          </a:xfrm>
          <a:prstGeom prst="roundRect">
            <a:avLst>
              <a:gd name="adj" fmla="val 16667"/>
            </a:avLst>
          </a:prstGeom>
          <a:solidFill>
            <a:srgbClr val="FCDC60">
              <a:alpha val="20000"/>
            </a:srgbClr>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3" name="Text 21"/>
          <p:cNvSpPr/>
          <p:nvPr/>
        </p:nvSpPr>
        <p:spPr>
          <a:xfrm>
            <a:off x="7772400" y="3657600"/>
            <a:ext cx="822960" cy="27432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FCDC60"/>
                </a:solidFill>
                <a:effectLst/>
                <a:uLnTx/>
                <a:uFillTx/>
                <a:latin typeface="Trebuchet MS" pitchFamily="34" charset="0"/>
                <a:ea typeface="Trebuchet MS" pitchFamily="34" charset="-122"/>
                <a:cs typeface="Trebuchet MS" pitchFamily="34" charset="-120"/>
              </a:rPr>
              <a:t>PLANNED</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Text 22"/>
          <p:cNvSpPr/>
          <p:nvPr/>
        </p:nvSpPr>
        <p:spPr>
          <a:xfrm>
            <a:off x="4114800" y="3977640"/>
            <a:ext cx="4572000" cy="411480"/>
          </a:xfrm>
          <a:prstGeom prst="rect">
            <a:avLst/>
          </a:prstGeom>
          <a:noFill/>
          <a:ln/>
        </p:spPr>
        <p:txBody>
          <a:bodyPr wrap="square" lIns="0" tIns="0" rIns="0" bIns="0" rtlCol="0" anchor="ctr"/>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B5563"/>
                </a:solidFill>
                <a:effectLst/>
                <a:uLnTx/>
                <a:uFillTx/>
                <a:latin typeface="Calibri" pitchFamily="34" charset="0"/>
                <a:ea typeface="Calibri" pitchFamily="34" charset="-122"/>
                <a:cs typeface="Calibri" pitchFamily="34" charset="-120"/>
              </a:rPr>
              <a:t>Contractor discovery · Reputation-based matching · North American expansion</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Shape 23"/>
          <p:cNvSpPr/>
          <p:nvPr/>
        </p:nvSpPr>
        <p:spPr>
          <a:xfrm>
            <a:off x="640080" y="4522470"/>
            <a:ext cx="7863840" cy="0"/>
          </a:xfrm>
          <a:prstGeom prst="line">
            <a:avLst/>
          </a:prstGeom>
          <a:noFill/>
          <a:ln w="12700">
            <a:solidFill>
              <a:srgbClr val="E5E7EB"/>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6" name="Text 24"/>
          <p:cNvSpPr/>
          <p:nvPr/>
        </p:nvSpPr>
        <p:spPr>
          <a:xfrm>
            <a:off x="640080" y="4594860"/>
            <a:ext cx="18288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0" cap="none" spc="300" normalizeH="0" baseline="0" noProof="0" dirty="0">
                <a:ln>
                  <a:noFill/>
                </a:ln>
                <a:solidFill>
                  <a:srgbClr val="19B087"/>
                </a:solidFill>
                <a:effectLst/>
                <a:uLnTx/>
                <a:uFillTx/>
                <a:latin typeface="Trebuchet MS" pitchFamily="34" charset="0"/>
                <a:ea typeface="Trebuchet MS" pitchFamily="34" charset="-122"/>
                <a:cs typeface="Trebuchet MS" pitchFamily="34" charset="-120"/>
              </a:rPr>
              <a:t>ACHIEVED</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Text 25"/>
          <p:cNvSpPr/>
          <p:nvPr/>
        </p:nvSpPr>
        <p:spPr>
          <a:xfrm>
            <a:off x="640080" y="4754880"/>
            <a:ext cx="7863840" cy="27432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B5563"/>
                </a:solidFill>
                <a:effectLst/>
                <a:uLnTx/>
                <a:uFillTx/>
                <a:latin typeface="Calibri" pitchFamily="34" charset="0"/>
                <a:ea typeface="Calibri" pitchFamily="34" charset="-122"/>
                <a:cs typeface="Calibri" pitchFamily="34" charset="-120"/>
              </a:rPr>
              <a:t>Functional MVP live  ·  95% interest in validation (62 respondents)  ·  YC application submitted  ·  Locus subsidiary launched</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8091A"/>
        </a:solidFill>
        <a:effectLst/>
      </p:bgPr>
    </p:bg>
    <p:spTree>
      <p:nvGrpSpPr>
        <p:cNvPr id="1" name=""/>
        <p:cNvGrpSpPr/>
        <p:nvPr/>
      </p:nvGrpSpPr>
      <p:grpSpPr>
        <a:xfrm>
          <a:off x="0" y="0"/>
          <a:ext cx="0" cy="0"/>
          <a:chOff x="0" y="0"/>
          <a:chExt cx="0" cy="0"/>
        </a:xfrm>
      </p:grpSpPr>
      <p:sp>
        <p:nvSpPr>
          <p:cNvPr id="2" name="Text 0"/>
          <p:cNvSpPr/>
          <p:nvPr/>
        </p:nvSpPr>
        <p:spPr>
          <a:xfrm>
            <a:off x="640080" y="274320"/>
            <a:ext cx="4572000" cy="27432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500" normalizeH="0" baseline="0" noProof="0" dirty="0">
                <a:ln>
                  <a:noFill/>
                </a:ln>
                <a:solidFill>
                  <a:srgbClr val="5A23B1"/>
                </a:solidFill>
                <a:effectLst/>
                <a:uLnTx/>
                <a:uFillTx/>
                <a:latin typeface="Trebuchet MS" pitchFamily="34" charset="0"/>
                <a:ea typeface="Trebuchet MS" pitchFamily="34" charset="-122"/>
                <a:cs typeface="Trebuchet MS" pitchFamily="34" charset="-120"/>
              </a:rPr>
              <a:t>THE ASK</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640080" y="548640"/>
            <a:ext cx="4572000" cy="9144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19B087"/>
                </a:solidFill>
                <a:effectLst/>
                <a:uLnTx/>
                <a:uFillTx/>
                <a:latin typeface="Georgia" pitchFamily="34" charset="0"/>
                <a:ea typeface="Georgia" pitchFamily="34" charset="-122"/>
                <a:cs typeface="Georgia" pitchFamily="34" charset="-120"/>
              </a:rPr>
              <a:t>$380K</a:t>
            </a:r>
            <a:endParaRPr kumimoji="0" lang="en-US" sz="6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 2"/>
          <p:cNvSpPr/>
          <p:nvPr/>
        </p:nvSpPr>
        <p:spPr>
          <a:xfrm>
            <a:off x="640080" y="1554480"/>
            <a:ext cx="1920240" cy="18288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9CA3AF"/>
                </a:solidFill>
                <a:effectLst/>
                <a:uLnTx/>
                <a:uFillTx/>
                <a:latin typeface="Calibri" pitchFamily="34" charset="0"/>
                <a:ea typeface="Calibri" pitchFamily="34" charset="-122"/>
                <a:cs typeface="Calibri" pitchFamily="34" charset="-120"/>
              </a:rPr>
              <a:t>Instrument</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 3"/>
          <p:cNvSpPr/>
          <p:nvPr/>
        </p:nvSpPr>
        <p:spPr>
          <a:xfrm>
            <a:off x="640080" y="1783080"/>
            <a:ext cx="1920240" cy="502920"/>
          </a:xfrm>
          <a:prstGeom prst="rect">
            <a:avLst/>
          </a:prstGeom>
          <a:noFill/>
          <a:ln/>
        </p:spPr>
        <p:txBody>
          <a:bodyPr wrap="square" lIns="0" tIns="0" rIns="0" bIns="0" rtlCol="0" anchor="ct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Post-Money</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2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SAFE</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2743200" y="1554480"/>
            <a:ext cx="1920240" cy="18288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9CA3AF"/>
                </a:solidFill>
                <a:effectLst/>
                <a:uLnTx/>
                <a:uFillTx/>
                <a:latin typeface="Calibri" pitchFamily="34" charset="0"/>
                <a:ea typeface="Calibri" pitchFamily="34" charset="-122"/>
                <a:cs typeface="Calibri" pitchFamily="34" charset="-120"/>
              </a:rPr>
              <a:t>Valuation Cap</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5"/>
          <p:cNvSpPr/>
          <p:nvPr/>
        </p:nvSpPr>
        <p:spPr>
          <a:xfrm>
            <a:off x="2743200" y="1783080"/>
            <a:ext cx="1920240" cy="502920"/>
          </a:xfrm>
          <a:prstGeom prst="rect">
            <a:avLst/>
          </a:prstGeom>
          <a:noFill/>
          <a:ln/>
        </p:spPr>
        <p:txBody>
          <a:bodyPr wrap="square" lIns="0" tIns="0" rIns="0" bIns="0" rtlCol="0" anchor="ct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$1.5M</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6"/>
          <p:cNvSpPr/>
          <p:nvPr/>
        </p:nvSpPr>
        <p:spPr>
          <a:xfrm>
            <a:off x="4846320" y="1554480"/>
            <a:ext cx="1920240" cy="18288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9CA3AF"/>
                </a:solidFill>
                <a:effectLst/>
                <a:uLnTx/>
                <a:uFillTx/>
                <a:latin typeface="Calibri" pitchFamily="34" charset="0"/>
                <a:ea typeface="Calibri" pitchFamily="34" charset="-122"/>
                <a:cs typeface="Calibri" pitchFamily="34" charset="-120"/>
              </a:rPr>
              <a:t>Discount</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7"/>
          <p:cNvSpPr/>
          <p:nvPr/>
        </p:nvSpPr>
        <p:spPr>
          <a:xfrm>
            <a:off x="4846320" y="1783080"/>
            <a:ext cx="1920240" cy="502920"/>
          </a:xfrm>
          <a:prstGeom prst="rect">
            <a:avLst/>
          </a:prstGeom>
          <a:noFill/>
          <a:ln/>
        </p:spPr>
        <p:txBody>
          <a:bodyPr wrap="square" lIns="0" tIns="0" rIns="0" bIns="0" rtlCol="0" anchor="ct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16%</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8"/>
          <p:cNvSpPr/>
          <p:nvPr/>
        </p:nvSpPr>
        <p:spPr>
          <a:xfrm>
            <a:off x="6949440" y="1554480"/>
            <a:ext cx="1920240" cy="18288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9CA3AF"/>
                </a:solidFill>
                <a:effectLst/>
                <a:uLnTx/>
                <a:uFillTx/>
                <a:latin typeface="Calibri" pitchFamily="34" charset="0"/>
                <a:ea typeface="Calibri" pitchFamily="34" charset="-122"/>
                <a:cs typeface="Calibri" pitchFamily="34" charset="-120"/>
              </a:rPr>
              <a:t>Pre-Money Valuation</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 9"/>
          <p:cNvSpPr/>
          <p:nvPr/>
        </p:nvSpPr>
        <p:spPr>
          <a:xfrm>
            <a:off x="6949440" y="1783080"/>
            <a:ext cx="2062130" cy="502920"/>
          </a:xfrm>
          <a:prstGeom prst="rect">
            <a:avLst/>
          </a:prstGeom>
          <a:noFill/>
          <a:ln/>
        </p:spPr>
        <p:txBody>
          <a:bodyPr wrap="square" lIns="0" tIns="0" rIns="0" bIns="0" rtlCol="0" anchor="ct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$1.12M</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2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($1.5M cap - $380K)</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 10"/>
          <p:cNvSpPr/>
          <p:nvPr/>
        </p:nvSpPr>
        <p:spPr>
          <a:xfrm>
            <a:off x="640080" y="2514600"/>
            <a:ext cx="36576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0" cap="none" spc="300" normalizeH="0" baseline="0" noProof="0" dirty="0">
                <a:ln>
                  <a:noFill/>
                </a:ln>
                <a:solidFill>
                  <a:srgbClr val="19B087"/>
                </a:solidFill>
                <a:effectLst/>
                <a:uLnTx/>
                <a:uFillTx/>
                <a:latin typeface="Trebuchet MS" pitchFamily="34" charset="0"/>
                <a:ea typeface="Trebuchet MS" pitchFamily="34" charset="-122"/>
                <a:cs typeface="Trebuchet MS" pitchFamily="34" charset="-120"/>
              </a:rPr>
              <a:t>USE OF FUNDS</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11"/>
          <p:cNvSpPr/>
          <p:nvPr/>
        </p:nvSpPr>
        <p:spPr>
          <a:xfrm>
            <a:off x="640080" y="2834640"/>
            <a:ext cx="41148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D1D5DB"/>
                </a:solidFill>
                <a:effectLst/>
                <a:uLnTx/>
                <a:uFillTx/>
                <a:latin typeface="Calibri" pitchFamily="34" charset="0"/>
                <a:ea typeface="Calibri" pitchFamily="34" charset="-122"/>
                <a:cs typeface="Calibri" pitchFamily="34" charset="-120"/>
              </a:rPr>
              <a:t>Technical Co-Founder / Engineering</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 12"/>
          <p:cNvSpPr/>
          <p:nvPr/>
        </p:nvSpPr>
        <p:spPr>
          <a:xfrm>
            <a:off x="4754880" y="2834640"/>
            <a:ext cx="731520" cy="228600"/>
          </a:xfrm>
          <a:prstGeom prst="rect">
            <a:avLst/>
          </a:prstGeom>
          <a:noFill/>
          <a:ln/>
        </p:spPr>
        <p:txBody>
          <a:bodyPr wrap="square"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40%</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 13"/>
          <p:cNvSpPr/>
          <p:nvPr/>
        </p:nvSpPr>
        <p:spPr>
          <a:xfrm>
            <a:off x="640080" y="3108960"/>
            <a:ext cx="41148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D1D5DB"/>
                </a:solidFill>
                <a:effectLst/>
                <a:uLnTx/>
                <a:uFillTx/>
                <a:latin typeface="Calibri" pitchFamily="34" charset="0"/>
                <a:ea typeface="Calibri" pitchFamily="34" charset="-122"/>
                <a:cs typeface="Calibri" pitchFamily="34" charset="-120"/>
              </a:rPr>
              <a:t>Pilot Customer Acquisition</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 14"/>
          <p:cNvSpPr/>
          <p:nvPr/>
        </p:nvSpPr>
        <p:spPr>
          <a:xfrm>
            <a:off x="4754880" y="3108960"/>
            <a:ext cx="731520" cy="228600"/>
          </a:xfrm>
          <a:prstGeom prst="rect">
            <a:avLst/>
          </a:prstGeom>
          <a:noFill/>
          <a:ln/>
        </p:spPr>
        <p:txBody>
          <a:bodyPr wrap="square"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25%</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 15"/>
          <p:cNvSpPr/>
          <p:nvPr/>
        </p:nvSpPr>
        <p:spPr>
          <a:xfrm>
            <a:off x="640080" y="3383280"/>
            <a:ext cx="41148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D1D5DB"/>
                </a:solidFill>
                <a:effectLst/>
                <a:uLnTx/>
                <a:uFillTx/>
                <a:latin typeface="Calibri" pitchFamily="34" charset="0"/>
                <a:ea typeface="Calibri" pitchFamily="34" charset="-122"/>
                <a:cs typeface="Calibri" pitchFamily="34" charset="-120"/>
              </a:rPr>
              <a:t>Product Development &amp; Infrastructure</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Text 16"/>
          <p:cNvSpPr/>
          <p:nvPr/>
        </p:nvSpPr>
        <p:spPr>
          <a:xfrm>
            <a:off x="4754880" y="3383280"/>
            <a:ext cx="731520" cy="228600"/>
          </a:xfrm>
          <a:prstGeom prst="rect">
            <a:avLst/>
          </a:prstGeom>
          <a:noFill/>
          <a:ln/>
        </p:spPr>
        <p:txBody>
          <a:bodyPr wrap="square"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25%</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Text 17"/>
          <p:cNvSpPr/>
          <p:nvPr/>
        </p:nvSpPr>
        <p:spPr>
          <a:xfrm>
            <a:off x="640080" y="3657600"/>
            <a:ext cx="41148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D1D5DB"/>
                </a:solidFill>
                <a:effectLst/>
                <a:uLnTx/>
                <a:uFillTx/>
                <a:latin typeface="Calibri" pitchFamily="34" charset="0"/>
                <a:ea typeface="Calibri" pitchFamily="34" charset="-122"/>
                <a:cs typeface="Calibri" pitchFamily="34" charset="-120"/>
              </a:rPr>
              <a:t>Legal &amp; Operations</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Text 18"/>
          <p:cNvSpPr/>
          <p:nvPr/>
        </p:nvSpPr>
        <p:spPr>
          <a:xfrm>
            <a:off x="4754880" y="3657600"/>
            <a:ext cx="731520" cy="228600"/>
          </a:xfrm>
          <a:prstGeom prst="rect">
            <a:avLst/>
          </a:prstGeom>
          <a:noFill/>
          <a:ln/>
        </p:spPr>
        <p:txBody>
          <a:bodyPr wrap="square"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10%</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Text 19"/>
          <p:cNvSpPr/>
          <p:nvPr/>
        </p:nvSpPr>
        <p:spPr>
          <a:xfrm>
            <a:off x="5760720" y="2514600"/>
            <a:ext cx="320040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0" cap="none" spc="300" normalizeH="0" baseline="0" noProof="0" dirty="0">
                <a:ln>
                  <a:noFill/>
                </a:ln>
                <a:solidFill>
                  <a:srgbClr val="19B087"/>
                </a:solidFill>
                <a:effectLst/>
                <a:uLnTx/>
                <a:uFillTx/>
                <a:latin typeface="Trebuchet MS" pitchFamily="34" charset="0"/>
                <a:ea typeface="Trebuchet MS" pitchFamily="34" charset="-122"/>
                <a:cs typeface="Trebuchet MS" pitchFamily="34" charset="-120"/>
              </a:rPr>
              <a:t>CAP TABLE (POST-ROUND)</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22" name="Table 0"/>
          <p:cNvGraphicFramePr>
            <a:graphicFrameLocks noGrp="1"/>
          </p:cNvGraphicFramePr>
          <p:nvPr/>
        </p:nvGraphicFramePr>
        <p:xfrm>
          <a:off x="5760720" y="2834640"/>
          <a:ext cx="2926080" cy="1341120"/>
        </p:xfrm>
        <a:graphic>
          <a:graphicData uri="http://schemas.openxmlformats.org/drawingml/2006/table">
            <a:tbl>
              <a:tblPr/>
              <a:tblGrid>
                <a:gridCol w="1371600">
                  <a:extLst>
                    <a:ext uri="{9D8B030D-6E8A-4147-A177-3AD203B41FA5}">
                      <a16:colId xmlns:a16="http://schemas.microsoft.com/office/drawing/2014/main" val="20000"/>
                    </a:ext>
                  </a:extLst>
                </a:gridCol>
                <a:gridCol w="777240">
                  <a:extLst>
                    <a:ext uri="{9D8B030D-6E8A-4147-A177-3AD203B41FA5}">
                      <a16:colId xmlns:a16="http://schemas.microsoft.com/office/drawing/2014/main" val="20001"/>
                    </a:ext>
                  </a:extLst>
                </a:gridCol>
                <a:gridCol w="777240">
                  <a:extLst>
                    <a:ext uri="{9D8B030D-6E8A-4147-A177-3AD203B41FA5}">
                      <a16:colId xmlns:a16="http://schemas.microsoft.com/office/drawing/2014/main" val="20002"/>
                    </a:ext>
                  </a:extLst>
                </a:gridCol>
              </a:tblGrid>
              <a:tr h="274320">
                <a:tc>
                  <a:txBody>
                    <a:bodyPr/>
                    <a:lstStyle/>
                    <a:p>
                      <a:pPr marL="0" indent="0">
                        <a:buNone/>
                      </a:pP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1E293B"/>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Pre-Round</a:t>
                      </a: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1E293B"/>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Post-Round</a:t>
                      </a: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1E293B"/>
                    </a:solidFill>
                  </a:tcPr>
                </a:tc>
                <a:extLst>
                  <a:ext uri="{0D108BD9-81ED-4DB2-BD59-A6C34878D82A}">
                    <a16:rowId xmlns:a16="http://schemas.microsoft.com/office/drawing/2014/main" val="10000"/>
                  </a:ext>
                </a:extLst>
              </a:tr>
              <a:tr h="274320">
                <a:tc>
                  <a:txBody>
                    <a:bodyPr/>
                    <a:lstStyle/>
                    <a:p>
                      <a:pPr marL="0" indent="0">
                        <a:buNone/>
                      </a:pPr>
                      <a:r>
                        <a:rPr lang="en-US" sz="1000" dirty="0">
                          <a:solidFill>
                            <a:srgbClr val="D1D5DB"/>
                          </a:solidFill>
                          <a:latin typeface="Calibri" pitchFamily="34" charset="0"/>
                          <a:ea typeface="Calibri" pitchFamily="34" charset="-122"/>
                          <a:cs typeface="Calibri" pitchFamily="34" charset="-120"/>
                        </a:rPr>
                        <a:t>Timi Adeyemi (Founder)</a:t>
                      </a: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0F172A"/>
                    </a:solidFill>
                  </a:tcPr>
                </a:tc>
                <a:tc>
                  <a:txBody>
                    <a:bodyPr/>
                    <a:lstStyle/>
                    <a:p>
                      <a:pPr marL="0" indent="0" algn="ctr">
                        <a:buNone/>
                      </a:pPr>
                      <a:r>
                        <a:rPr lang="en-US" sz="1000" dirty="0">
                          <a:solidFill>
                            <a:srgbClr val="D1D5DB"/>
                          </a:solidFill>
                          <a:latin typeface="Calibri" pitchFamily="34" charset="0"/>
                          <a:ea typeface="Calibri" pitchFamily="34" charset="-122"/>
                          <a:cs typeface="Calibri" pitchFamily="34" charset="-120"/>
                        </a:rPr>
                        <a:t>100%</a:t>
                      </a: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0F172A"/>
                    </a:solidFill>
                  </a:tcPr>
                </a:tc>
                <a:tc>
                  <a:txBody>
                    <a:bodyPr/>
                    <a:lstStyle/>
                    <a:p>
                      <a:pPr marL="0" indent="0" algn="ctr">
                        <a:buNone/>
                      </a:pPr>
                      <a:r>
                        <a:rPr lang="en-US" sz="1000" dirty="0">
                          <a:solidFill>
                            <a:srgbClr val="D1D5DB"/>
                          </a:solidFill>
                          <a:latin typeface="Calibri" pitchFamily="34" charset="0"/>
                          <a:ea typeface="Calibri" pitchFamily="34" charset="-122"/>
                          <a:cs typeface="Calibri" pitchFamily="34" charset="-120"/>
                        </a:rPr>
                        <a:t>74.67%</a:t>
                      </a: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0F172A"/>
                    </a:solidFill>
                  </a:tcPr>
                </a:tc>
                <a:extLst>
                  <a:ext uri="{0D108BD9-81ED-4DB2-BD59-A6C34878D82A}">
                    <a16:rowId xmlns:a16="http://schemas.microsoft.com/office/drawing/2014/main" val="10001"/>
                  </a:ext>
                </a:extLst>
              </a:tr>
              <a:tr h="274320">
                <a:tc>
                  <a:txBody>
                    <a:bodyPr/>
                    <a:lstStyle/>
                    <a:p>
                      <a:pPr marL="0" indent="0">
                        <a:buNone/>
                      </a:pPr>
                      <a:r>
                        <a:rPr lang="en-US" sz="1000" dirty="0">
                          <a:solidFill>
                            <a:srgbClr val="D1D5DB"/>
                          </a:solidFill>
                          <a:latin typeface="Calibri" pitchFamily="34" charset="0"/>
                          <a:ea typeface="Calibri" pitchFamily="34" charset="-122"/>
                          <a:cs typeface="Calibri" pitchFamily="34" charset="-120"/>
                        </a:rPr>
                        <a:t>SAFE Investors</a:t>
                      </a: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0F172A"/>
                    </a:solidFill>
                  </a:tcPr>
                </a:tc>
                <a:tc>
                  <a:txBody>
                    <a:bodyPr/>
                    <a:lstStyle/>
                    <a:p>
                      <a:pPr marL="0" indent="0" algn="ctr">
                        <a:buNone/>
                      </a:pPr>
                      <a:r>
                        <a:rPr lang="en-US" sz="1000" dirty="0">
                          <a:solidFill>
                            <a:srgbClr val="D1D5DB"/>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0F172A"/>
                    </a:solidFill>
                  </a:tcPr>
                </a:tc>
                <a:tc>
                  <a:txBody>
                    <a:bodyPr/>
                    <a:lstStyle/>
                    <a:p>
                      <a:pPr marL="0" indent="0" algn="ctr">
                        <a:buNone/>
                      </a:pPr>
                      <a:r>
                        <a:rPr lang="en-US" sz="1000" dirty="0">
                          <a:solidFill>
                            <a:srgbClr val="D1D5DB"/>
                          </a:solidFill>
                          <a:latin typeface="Calibri" pitchFamily="34" charset="0"/>
                          <a:ea typeface="Calibri" pitchFamily="34" charset="-122"/>
                          <a:cs typeface="Calibri" pitchFamily="34" charset="-120"/>
                        </a:rPr>
                        <a:t>25.33%</a:t>
                      </a: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0F172A"/>
                    </a:solidFill>
                  </a:tcPr>
                </a:tc>
                <a:extLst>
                  <a:ext uri="{0D108BD9-81ED-4DB2-BD59-A6C34878D82A}">
                    <a16:rowId xmlns:a16="http://schemas.microsoft.com/office/drawing/2014/main" val="10002"/>
                  </a:ext>
                </a:extLst>
              </a:tr>
              <a:tr h="274320">
                <a:tc>
                  <a:txBody>
                    <a:bodyPr/>
                    <a:lstStyle/>
                    <a:p>
                      <a:pPr marL="0" indent="0">
                        <a:buNone/>
                      </a:pPr>
                      <a:r>
                        <a:rPr lang="en-US" sz="1000" b="1" dirty="0">
                          <a:solidFill>
                            <a:srgbClr val="19B087"/>
                          </a:solidFill>
                          <a:latin typeface="Calibri" pitchFamily="34" charset="0"/>
                          <a:ea typeface="Calibri" pitchFamily="34" charset="-122"/>
                          <a:cs typeface="Calibri" pitchFamily="34" charset="-120"/>
                        </a:rPr>
                        <a:t>Total</a:t>
                      </a: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1E3A5F"/>
                    </a:solidFill>
                  </a:tcPr>
                </a:tc>
                <a:tc>
                  <a:txBody>
                    <a:bodyPr/>
                    <a:lstStyle/>
                    <a:p>
                      <a:pPr marL="0" indent="0" algn="ctr">
                        <a:buNone/>
                      </a:pPr>
                      <a:r>
                        <a:rPr lang="en-US" sz="1000" b="1" dirty="0">
                          <a:solidFill>
                            <a:srgbClr val="19B087"/>
                          </a:solidFill>
                          <a:latin typeface="Calibri" pitchFamily="34" charset="0"/>
                          <a:ea typeface="Calibri" pitchFamily="34" charset="-122"/>
                          <a:cs typeface="Calibri" pitchFamily="34" charset="-120"/>
                        </a:rPr>
                        <a:t>100%</a:t>
                      </a: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1E3A5F"/>
                    </a:solidFill>
                  </a:tcPr>
                </a:tc>
                <a:tc>
                  <a:txBody>
                    <a:bodyPr/>
                    <a:lstStyle/>
                    <a:p>
                      <a:pPr marL="0" indent="0" algn="ctr">
                        <a:buNone/>
                      </a:pPr>
                      <a:r>
                        <a:rPr lang="en-US" sz="1000" b="1" dirty="0">
                          <a:solidFill>
                            <a:srgbClr val="19B087"/>
                          </a:solidFill>
                          <a:latin typeface="Calibri" pitchFamily="34" charset="0"/>
                          <a:ea typeface="Calibri" pitchFamily="34" charset="-122"/>
                          <a:cs typeface="Calibri" pitchFamily="34" charset="-120"/>
                        </a:rPr>
                        <a:t>100%</a:t>
                      </a:r>
                      <a:endParaRPr lang="en-US" sz="1000" dirty="0">
                        <a:latin typeface="Calibri" charset="0"/>
                        <a:ea typeface="Calibri" charset="0"/>
                        <a:cs typeface="Calibri" charset="0"/>
                      </a:endParaRPr>
                    </a:p>
                  </a:txBody>
                  <a:tcPr>
                    <a:lnL w="6350" cap="flat" cmpd="sng" algn="ctr">
                      <a:solidFill>
                        <a:srgbClr val="1E293B"/>
                      </a:solidFill>
                      <a:prstDash val="solid"/>
                      <a:round/>
                      <a:headEnd type="none" w="med" len="med"/>
                      <a:tailEnd type="none" w="med" len="med"/>
                    </a:lnL>
                    <a:lnR w="6350" cap="flat" cmpd="sng" algn="ctr">
                      <a:solidFill>
                        <a:srgbClr val="1E293B"/>
                      </a:solidFill>
                      <a:prstDash val="solid"/>
                      <a:round/>
                      <a:headEnd type="none" w="med" len="med"/>
                      <a:tailEnd type="none" w="med" len="med"/>
                    </a:lnR>
                    <a:lnT w="6350" cap="flat" cmpd="sng" algn="ctr">
                      <a:solidFill>
                        <a:srgbClr val="1E293B"/>
                      </a:solidFill>
                      <a:prstDash val="solid"/>
                      <a:round/>
                      <a:headEnd type="none" w="med" len="med"/>
                      <a:tailEnd type="none" w="med" len="med"/>
                    </a:lnT>
                    <a:lnB w="6350" cap="flat" cmpd="sng" algn="ctr">
                      <a:solidFill>
                        <a:srgbClr val="1E293B"/>
                      </a:solidFill>
                      <a:prstDash val="solid"/>
                      <a:round/>
                      <a:headEnd type="none" w="med" len="med"/>
                      <a:tailEnd type="none" w="med" len="med"/>
                    </a:lnB>
                    <a:solidFill>
                      <a:srgbClr val="1E3A5F"/>
                    </a:solidFill>
                  </a:tcPr>
                </a:tc>
                <a:extLst>
                  <a:ext uri="{0D108BD9-81ED-4DB2-BD59-A6C34878D82A}">
                    <a16:rowId xmlns:a16="http://schemas.microsoft.com/office/drawing/2014/main" val="10003"/>
                  </a:ext>
                </a:extLst>
              </a:tr>
            </a:tbl>
          </a:graphicData>
        </a:graphic>
      </p:graphicFrame>
      <p:sp>
        <p:nvSpPr>
          <p:cNvPr id="23" name="Text 20"/>
          <p:cNvSpPr/>
          <p:nvPr/>
        </p:nvSpPr>
        <p:spPr>
          <a:xfrm>
            <a:off x="640080" y="4160520"/>
            <a:ext cx="7863840"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0" cap="none" spc="200" normalizeH="0" baseline="0" noProof="0" dirty="0">
                <a:ln>
                  <a:noFill/>
                </a:ln>
                <a:solidFill>
                  <a:srgbClr val="19B087"/>
                </a:solidFill>
                <a:effectLst/>
                <a:uLnTx/>
                <a:uFillTx/>
                <a:latin typeface="Trebuchet MS" pitchFamily="34" charset="0"/>
                <a:ea typeface="Trebuchet MS" pitchFamily="34" charset="-122"/>
                <a:cs typeface="Trebuchet MS" pitchFamily="34" charset="-120"/>
              </a:rPr>
              <a:t>MILESTONES ACHIEVABLE WITH THIS FUNDING</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Text 21"/>
          <p:cNvSpPr/>
          <p:nvPr/>
        </p:nvSpPr>
        <p:spPr>
          <a:xfrm>
            <a:off x="640080" y="4434840"/>
            <a:ext cx="7863840" cy="365760"/>
          </a:xfrm>
          <a:prstGeom prst="rect">
            <a:avLst/>
          </a:prstGeom>
          <a:noFill/>
          <a:ln/>
        </p:spPr>
        <p:txBody>
          <a:bodyPr wrap="square" lIns="0" tIns="0" rIns="0" bIns="0" rtlCol="0" anchor="ctr"/>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D1D5DB"/>
                </a:solidFill>
                <a:effectLst/>
                <a:uLnTx/>
                <a:uFillTx/>
                <a:latin typeface="Calibri" pitchFamily="34" charset="0"/>
                <a:ea typeface="Calibri" pitchFamily="34" charset="-122"/>
                <a:cs typeface="Calibri" pitchFamily="34" charset="-120"/>
              </a:rPr>
              <a:t>Seeking $380K from Sydney Angels (full round)  ·  Previous capital: $20K founder round (Nov 2025)  ·  Recruit technical co-founder  ·  Onboard 15-20 paying customers  ·  Demonstrate PMF  ·  Seed round $1.5-3M anticipated Q4 2026</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20040"/>
            <a:ext cx="4572000" cy="27432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500" normalizeH="0" baseline="0" noProof="0" dirty="0">
                <a:ln>
                  <a:noFill/>
                </a:ln>
                <a:solidFill>
                  <a:srgbClr val="5A23B1"/>
                </a:solidFill>
                <a:effectLst/>
                <a:uLnTx/>
                <a:uFillTx/>
                <a:latin typeface="Trebuchet MS" pitchFamily="34" charset="0"/>
                <a:ea typeface="Trebuchet MS" pitchFamily="34" charset="-122"/>
                <a:cs typeface="Trebuchet MS" pitchFamily="34" charset="-120"/>
              </a:rPr>
              <a:t>FINANCIAL PROJECTIONS</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640080" y="685800"/>
            <a:ext cx="6400800" cy="54864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i="1" dirty="0">
                <a:solidFill>
                  <a:srgbClr val="111827"/>
                </a:solidFill>
                <a:latin typeface="Georgia" pitchFamily="34" charset="0"/>
                <a:ea typeface="Georgia" pitchFamily="34" charset="-122"/>
                <a:cs typeface="Georgia" pitchFamily="34" charset="-120"/>
              </a:rPr>
              <a:t>Revenue</a:t>
            </a:r>
            <a:r>
              <a:rPr kumimoji="0" lang="en-US" sz="2800" b="1" i="1" u="none" strike="noStrike" kern="1200" cap="none" spc="0" normalizeH="0" baseline="0" noProof="0" dirty="0">
                <a:ln>
                  <a:noFill/>
                </a:ln>
                <a:solidFill>
                  <a:srgbClr val="111827"/>
                </a:solidFill>
                <a:effectLst/>
                <a:uLnTx/>
                <a:uFillTx/>
                <a:latin typeface="Georgia" pitchFamily="34" charset="0"/>
                <a:ea typeface="Georgia" pitchFamily="34" charset="-122"/>
                <a:cs typeface="Georgia" pitchFamily="34" charset="-120"/>
              </a:rPr>
              <a:t> that compounds</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10" name="Table 0"/>
          <p:cNvGraphicFramePr>
            <a:graphicFrameLocks noGrp="1"/>
          </p:cNvGraphicFramePr>
          <p:nvPr/>
        </p:nvGraphicFramePr>
        <p:xfrm>
          <a:off x="640080" y="1371600"/>
          <a:ext cx="4572000" cy="2048256"/>
        </p:xfrm>
        <a:graphic>
          <a:graphicData uri="http://schemas.openxmlformats.org/drawingml/2006/table">
            <a:tbl>
              <a:tblPr/>
              <a:tblGrid>
                <a:gridCol w="164592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005840">
                  <a:extLst>
                    <a:ext uri="{9D8B030D-6E8A-4147-A177-3AD203B41FA5}">
                      <a16:colId xmlns:a16="http://schemas.microsoft.com/office/drawing/2014/main" val="20002"/>
                    </a:ext>
                  </a:extLst>
                </a:gridCol>
                <a:gridCol w="1005840">
                  <a:extLst>
                    <a:ext uri="{9D8B030D-6E8A-4147-A177-3AD203B41FA5}">
                      <a16:colId xmlns:a16="http://schemas.microsoft.com/office/drawing/2014/main" val="20003"/>
                    </a:ext>
                  </a:extLst>
                </a:gridCol>
              </a:tblGrid>
              <a:tr h="292608">
                <a:tc>
                  <a:txBody>
                    <a:bodyPr/>
                    <a:lstStyle/>
                    <a:p>
                      <a:pPr marL="0" indent="0">
                        <a:buNone/>
                      </a:pP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111827"/>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Year 1</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111827"/>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Year 2</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111827"/>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Year 3</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111827"/>
                    </a:solidFill>
                  </a:tcPr>
                </a:tc>
                <a:extLst>
                  <a:ext uri="{0D108BD9-81ED-4DB2-BD59-A6C34878D82A}">
                    <a16:rowId xmlns:a16="http://schemas.microsoft.com/office/drawing/2014/main" val="10000"/>
                  </a:ext>
                </a:extLst>
              </a:tr>
              <a:tr h="292608">
                <a:tc>
                  <a:txBody>
                    <a:bodyPr/>
                    <a:lstStyle/>
                    <a:p>
                      <a:pPr marL="0" indent="0">
                        <a:buNone/>
                      </a:pPr>
                      <a:r>
                        <a:rPr lang="en-US" sz="1000" b="1" dirty="0">
                          <a:solidFill>
                            <a:srgbClr val="111827"/>
                          </a:solidFill>
                          <a:latin typeface="Calibri" pitchFamily="34" charset="0"/>
                          <a:ea typeface="Calibri" pitchFamily="34" charset="-122"/>
                          <a:cs typeface="Calibri" pitchFamily="34" charset="-120"/>
                        </a:rPr>
                        <a:t>Paying Customers</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b="1" dirty="0">
                          <a:solidFill>
                            <a:srgbClr val="111827"/>
                          </a:solidFill>
                          <a:latin typeface="Calibri" pitchFamily="34" charset="0"/>
                          <a:ea typeface="Calibri" pitchFamily="34" charset="-122"/>
                          <a:cs typeface="Calibri" pitchFamily="34" charset="-120"/>
                        </a:rPr>
                        <a:t>12</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b="1" dirty="0">
                          <a:solidFill>
                            <a:srgbClr val="111827"/>
                          </a:solidFill>
                          <a:latin typeface="Calibri" pitchFamily="34" charset="0"/>
                          <a:ea typeface="Calibri" pitchFamily="34" charset="-122"/>
                          <a:cs typeface="Calibri" pitchFamily="34" charset="-120"/>
                        </a:rPr>
                        <a:t>65</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b="1" dirty="0">
                          <a:solidFill>
                            <a:srgbClr val="111827"/>
                          </a:solidFill>
                          <a:latin typeface="Calibri" pitchFamily="34" charset="0"/>
                          <a:ea typeface="Calibri" pitchFamily="34" charset="-122"/>
                          <a:cs typeface="Calibri" pitchFamily="34" charset="-120"/>
                        </a:rPr>
                        <a:t>200</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extLst>
                  <a:ext uri="{0D108BD9-81ED-4DB2-BD59-A6C34878D82A}">
                    <a16:rowId xmlns:a16="http://schemas.microsoft.com/office/drawing/2014/main" val="10001"/>
                  </a:ext>
                </a:extLst>
              </a:tr>
              <a:tr h="292608">
                <a:tc>
                  <a:txBody>
                    <a:bodyPr/>
                    <a:lstStyle/>
                    <a:p>
                      <a:pPr marL="0" indent="0">
                        <a:buNone/>
                      </a:pPr>
                      <a:r>
                        <a:rPr lang="en-US" sz="1000" dirty="0">
                          <a:solidFill>
                            <a:srgbClr val="111827"/>
                          </a:solidFill>
                          <a:latin typeface="Calibri" pitchFamily="34" charset="0"/>
                          <a:ea typeface="Calibri" pitchFamily="34" charset="-122"/>
                          <a:cs typeface="Calibri" pitchFamily="34" charset="-120"/>
                        </a:rPr>
                        <a:t>SaaS ARR</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$60K</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$371K</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$1.4M</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extLst>
                  <a:ext uri="{0D108BD9-81ED-4DB2-BD59-A6C34878D82A}">
                    <a16:rowId xmlns:a16="http://schemas.microsoft.com/office/drawing/2014/main" val="10002"/>
                  </a:ext>
                </a:extLst>
              </a:tr>
              <a:tr h="292608">
                <a:tc>
                  <a:txBody>
                    <a:bodyPr/>
                    <a:lstStyle/>
                    <a:p>
                      <a:pPr marL="0" indent="0">
                        <a:buNone/>
                      </a:pPr>
                      <a:r>
                        <a:rPr lang="en-US" sz="1000" dirty="0">
                          <a:solidFill>
                            <a:srgbClr val="111827"/>
                          </a:solidFill>
                          <a:latin typeface="Calibri" pitchFamily="34" charset="0"/>
                          <a:ea typeface="Calibri" pitchFamily="34" charset="-122"/>
                          <a:cs typeface="Calibri" pitchFamily="34" charset="-120"/>
                        </a:rPr>
                        <a:t>Marketplace Revenue</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$25K</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$100K</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extLst>
                  <a:ext uri="{0D108BD9-81ED-4DB2-BD59-A6C34878D82A}">
                    <a16:rowId xmlns:a16="http://schemas.microsoft.com/office/drawing/2014/main" val="10003"/>
                  </a:ext>
                </a:extLst>
              </a:tr>
              <a:tr h="292608">
                <a:tc>
                  <a:txBody>
                    <a:bodyPr/>
                    <a:lstStyle/>
                    <a:p>
                      <a:pPr marL="0" indent="0">
                        <a:buNone/>
                      </a:pPr>
                      <a:r>
                        <a:rPr lang="en-US" sz="1000" dirty="0">
                          <a:solidFill>
                            <a:srgbClr val="111827"/>
                          </a:solidFill>
                          <a:latin typeface="Calibri" pitchFamily="34" charset="0"/>
                          <a:ea typeface="Calibri" pitchFamily="34" charset="-122"/>
                          <a:cs typeface="Calibri" pitchFamily="34" charset="-120"/>
                        </a:rPr>
                        <a:t>Smart Contract Fees</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$10K</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$75K</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extLst>
                  <a:ext uri="{0D108BD9-81ED-4DB2-BD59-A6C34878D82A}">
                    <a16:rowId xmlns:a16="http://schemas.microsoft.com/office/drawing/2014/main" val="10004"/>
                  </a:ext>
                </a:extLst>
              </a:tr>
              <a:tr h="292608">
                <a:tc>
                  <a:txBody>
                    <a:bodyPr/>
                    <a:lstStyle/>
                    <a:p>
                      <a:pPr marL="0" indent="0">
                        <a:buNone/>
                      </a:pPr>
                      <a:r>
                        <a:rPr lang="en-US" sz="1000" b="1" dirty="0">
                          <a:solidFill>
                            <a:srgbClr val="5A23B1"/>
                          </a:solidFill>
                          <a:latin typeface="Calibri" pitchFamily="34" charset="0"/>
                          <a:ea typeface="Calibri" pitchFamily="34" charset="-122"/>
                          <a:cs typeface="Calibri" pitchFamily="34" charset="-120"/>
                        </a:rPr>
                        <a:t>Total Revenue</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3E8FF"/>
                    </a:solidFill>
                  </a:tcPr>
                </a:tc>
                <a:tc>
                  <a:txBody>
                    <a:bodyPr/>
                    <a:lstStyle/>
                    <a:p>
                      <a:pPr marL="0" indent="0" algn="ctr">
                        <a:buNone/>
                      </a:pPr>
                      <a:r>
                        <a:rPr lang="en-US" sz="1000" b="1" dirty="0">
                          <a:solidFill>
                            <a:srgbClr val="5A23B1"/>
                          </a:solidFill>
                          <a:latin typeface="Calibri" pitchFamily="34" charset="0"/>
                          <a:ea typeface="Calibri" pitchFamily="34" charset="-122"/>
                          <a:cs typeface="Calibri" pitchFamily="34" charset="-120"/>
                        </a:rPr>
                        <a:t>$60K</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3E8FF"/>
                    </a:solidFill>
                  </a:tcPr>
                </a:tc>
                <a:tc>
                  <a:txBody>
                    <a:bodyPr/>
                    <a:lstStyle/>
                    <a:p>
                      <a:pPr marL="0" indent="0" algn="ctr">
                        <a:buNone/>
                      </a:pPr>
                      <a:r>
                        <a:rPr lang="en-US" sz="1000" b="1" dirty="0">
                          <a:solidFill>
                            <a:srgbClr val="5A23B1"/>
                          </a:solidFill>
                          <a:latin typeface="Calibri" pitchFamily="34" charset="0"/>
                          <a:ea typeface="Calibri" pitchFamily="34" charset="-122"/>
                          <a:cs typeface="Calibri" pitchFamily="34" charset="-120"/>
                        </a:rPr>
                        <a:t>$406K</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3E8FF"/>
                    </a:solidFill>
                  </a:tcPr>
                </a:tc>
                <a:tc>
                  <a:txBody>
                    <a:bodyPr/>
                    <a:lstStyle/>
                    <a:p>
                      <a:pPr marL="0" indent="0" algn="ctr">
                        <a:buNone/>
                      </a:pPr>
                      <a:r>
                        <a:rPr lang="en-US" sz="1000" b="1" dirty="0">
                          <a:solidFill>
                            <a:srgbClr val="5A23B1"/>
                          </a:solidFill>
                          <a:latin typeface="Calibri" pitchFamily="34" charset="0"/>
                          <a:ea typeface="Calibri" pitchFamily="34" charset="-122"/>
                          <a:cs typeface="Calibri" pitchFamily="34" charset="-120"/>
                        </a:rPr>
                        <a:t>$1.6M</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3E8FF"/>
                    </a:solidFill>
                  </a:tcPr>
                </a:tc>
                <a:extLst>
                  <a:ext uri="{0D108BD9-81ED-4DB2-BD59-A6C34878D82A}">
                    <a16:rowId xmlns:a16="http://schemas.microsoft.com/office/drawing/2014/main" val="10005"/>
                  </a:ext>
                </a:extLst>
              </a:tr>
              <a:tr h="292608">
                <a:tc>
                  <a:txBody>
                    <a:bodyPr/>
                    <a:lstStyle/>
                    <a:p>
                      <a:pPr marL="0" indent="0">
                        <a:buNone/>
                      </a:pPr>
                      <a:r>
                        <a:rPr lang="en-US" sz="1000" dirty="0">
                          <a:solidFill>
                            <a:srgbClr val="111827"/>
                          </a:solidFill>
                          <a:latin typeface="Calibri" pitchFamily="34" charset="0"/>
                          <a:ea typeface="Calibri" pitchFamily="34" charset="-122"/>
                          <a:cs typeface="Calibri" pitchFamily="34" charset="-120"/>
                        </a:rPr>
                        <a:t>Gross Margin</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84%</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92%</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tc>
                  <a:txBody>
                    <a:bodyPr/>
                    <a:lstStyle/>
                    <a:p>
                      <a:pPr marL="0" indent="0" algn="ctr">
                        <a:buNone/>
                      </a:pPr>
                      <a:r>
                        <a:rPr lang="en-US" sz="1000" dirty="0">
                          <a:solidFill>
                            <a:srgbClr val="111827"/>
                          </a:solidFill>
                          <a:latin typeface="Calibri" pitchFamily="34" charset="0"/>
                          <a:ea typeface="Calibri" pitchFamily="34" charset="-122"/>
                          <a:cs typeface="Calibri" pitchFamily="34" charset="-120"/>
                        </a:rPr>
                        <a:t>94%</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9FAFB"/>
                    </a:solidFill>
                  </a:tcPr>
                </a:tc>
                <a:extLst>
                  <a:ext uri="{0D108BD9-81ED-4DB2-BD59-A6C34878D82A}">
                    <a16:rowId xmlns:a16="http://schemas.microsoft.com/office/drawing/2014/main" val="10006"/>
                  </a:ext>
                </a:extLst>
              </a:tr>
            </a:tbl>
          </a:graphicData>
        </a:graphic>
      </p:graphicFrame>
      <p:sp>
        <p:nvSpPr>
          <p:cNvPr id="5" name="Text 2"/>
          <p:cNvSpPr/>
          <p:nvPr/>
        </p:nvSpPr>
        <p:spPr>
          <a:xfrm>
            <a:off x="5486400" y="1371600"/>
            <a:ext cx="3200400" cy="292608"/>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0" cap="none" spc="200" normalizeH="0" baseline="0" noProof="0" dirty="0">
                <a:ln>
                  <a:noFill/>
                </a:ln>
                <a:solidFill>
                  <a:srgbClr val="5A23B1"/>
                </a:solidFill>
                <a:effectLst/>
                <a:uLnTx/>
                <a:uFillTx/>
                <a:latin typeface="Trebuchet MS" pitchFamily="34" charset="0"/>
                <a:ea typeface="Trebuchet MS" pitchFamily="34" charset="-122"/>
                <a:cs typeface="Trebuchet MS" pitchFamily="34" charset="-120"/>
              </a:rPr>
              <a:t>UNIT ECONOMICS (Year 2)</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3"/>
          <p:cNvSpPr/>
          <p:nvPr/>
        </p:nvSpPr>
        <p:spPr>
          <a:xfrm>
            <a:off x="5486400" y="1828800"/>
            <a:ext cx="1828800" cy="27432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B5563"/>
                </a:solidFill>
                <a:effectLst/>
                <a:uLnTx/>
                <a:uFillTx/>
                <a:latin typeface="Calibri" pitchFamily="34" charset="0"/>
                <a:ea typeface="Calibri" pitchFamily="34" charset="-122"/>
                <a:cs typeface="Calibri" pitchFamily="34" charset="-120"/>
              </a:rPr>
              <a:t>ARPA</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4"/>
          <p:cNvSpPr/>
          <p:nvPr/>
        </p:nvSpPr>
        <p:spPr>
          <a:xfrm>
            <a:off x="7315200" y="1828800"/>
            <a:ext cx="1371600" cy="274320"/>
          </a:xfrm>
          <a:prstGeom prst="rect">
            <a:avLst/>
          </a:prstGeom>
          <a:noFill/>
          <a:ln/>
        </p:spPr>
        <p:txBody>
          <a:bodyPr wrap="square"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rgbClr val="111827"/>
                </a:solidFill>
                <a:effectLst/>
                <a:uLnTx/>
                <a:uFillTx/>
                <a:latin typeface="Georgia" pitchFamily="34" charset="0"/>
                <a:ea typeface="Georgia" pitchFamily="34" charset="-122"/>
                <a:cs typeface="Georgia" pitchFamily="34" charset="-120"/>
              </a:rPr>
              <a:t>$6,251/yr</a:t>
            </a:r>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5"/>
          <p:cNvSpPr/>
          <p:nvPr/>
        </p:nvSpPr>
        <p:spPr>
          <a:xfrm>
            <a:off x="5486400" y="2148840"/>
            <a:ext cx="1828800" cy="27432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B5563"/>
                </a:solidFill>
                <a:effectLst/>
                <a:uLnTx/>
                <a:uFillTx/>
                <a:latin typeface="Calibri" pitchFamily="34" charset="0"/>
                <a:ea typeface="Calibri" pitchFamily="34" charset="-122"/>
                <a:cs typeface="Calibri" pitchFamily="34" charset="-120"/>
              </a:rPr>
              <a:t>Target CAC</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6"/>
          <p:cNvSpPr/>
          <p:nvPr/>
        </p:nvSpPr>
        <p:spPr>
          <a:xfrm>
            <a:off x="7315200" y="2148840"/>
            <a:ext cx="1371600" cy="274320"/>
          </a:xfrm>
          <a:prstGeom prst="rect">
            <a:avLst/>
          </a:prstGeom>
          <a:noFill/>
          <a:ln/>
        </p:spPr>
        <p:txBody>
          <a:bodyPr wrap="square"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rgbClr val="111827"/>
                </a:solidFill>
                <a:effectLst/>
                <a:uLnTx/>
                <a:uFillTx/>
                <a:latin typeface="Georgia" pitchFamily="34" charset="0"/>
                <a:ea typeface="Georgia" pitchFamily="34" charset="-122"/>
                <a:cs typeface="Georgia" pitchFamily="34" charset="-120"/>
              </a:rPr>
              <a:t>$1,200</a:t>
            </a:r>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 7"/>
          <p:cNvSpPr/>
          <p:nvPr/>
        </p:nvSpPr>
        <p:spPr>
          <a:xfrm>
            <a:off x="5486400" y="2468880"/>
            <a:ext cx="1828800" cy="27432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B5563"/>
                </a:solidFill>
                <a:effectLst/>
                <a:uLnTx/>
                <a:uFillTx/>
                <a:latin typeface="Calibri" pitchFamily="34" charset="0"/>
                <a:ea typeface="Calibri" pitchFamily="34" charset="-122"/>
                <a:cs typeface="Calibri" pitchFamily="34" charset="-120"/>
              </a:rPr>
              <a:t>CAC Payback</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 8"/>
          <p:cNvSpPr/>
          <p:nvPr/>
        </p:nvSpPr>
        <p:spPr>
          <a:xfrm>
            <a:off x="7315200" y="2468880"/>
            <a:ext cx="1371600" cy="274320"/>
          </a:xfrm>
          <a:prstGeom prst="rect">
            <a:avLst/>
          </a:prstGeom>
          <a:noFill/>
          <a:ln/>
        </p:spPr>
        <p:txBody>
          <a:bodyPr wrap="square"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rgbClr val="111827"/>
                </a:solidFill>
                <a:effectLst/>
                <a:uLnTx/>
                <a:uFillTx/>
                <a:latin typeface="Georgia" pitchFamily="34" charset="0"/>
                <a:ea typeface="Georgia" pitchFamily="34" charset="-122"/>
                <a:cs typeface="Georgia" pitchFamily="34" charset="-120"/>
              </a:rPr>
              <a:t>6 months</a:t>
            </a:r>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 9"/>
          <p:cNvSpPr/>
          <p:nvPr/>
        </p:nvSpPr>
        <p:spPr>
          <a:xfrm>
            <a:off x="5486400" y="2788920"/>
            <a:ext cx="1828800" cy="27432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B5563"/>
                </a:solidFill>
                <a:effectLst/>
                <a:uLnTx/>
                <a:uFillTx/>
                <a:latin typeface="Calibri" pitchFamily="34" charset="0"/>
                <a:ea typeface="Calibri" pitchFamily="34" charset="-122"/>
                <a:cs typeface="Calibri" pitchFamily="34" charset="-120"/>
              </a:rPr>
              <a:t>Gross Margin</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10"/>
          <p:cNvSpPr/>
          <p:nvPr/>
        </p:nvSpPr>
        <p:spPr>
          <a:xfrm>
            <a:off x="7315200" y="2788920"/>
            <a:ext cx="1371600" cy="274320"/>
          </a:xfrm>
          <a:prstGeom prst="rect">
            <a:avLst/>
          </a:prstGeom>
          <a:noFill/>
          <a:ln/>
        </p:spPr>
        <p:txBody>
          <a:bodyPr wrap="square"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rgbClr val="111827"/>
                </a:solidFill>
                <a:effectLst/>
                <a:uLnTx/>
                <a:uFillTx/>
                <a:latin typeface="Georgia" pitchFamily="34" charset="0"/>
                <a:ea typeface="Georgia" pitchFamily="34" charset="-122"/>
                <a:cs typeface="Georgia" pitchFamily="34" charset="-120"/>
              </a:rPr>
              <a:t>92%</a:t>
            </a:r>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 11"/>
          <p:cNvSpPr/>
          <p:nvPr/>
        </p:nvSpPr>
        <p:spPr>
          <a:xfrm>
            <a:off x="5486400" y="3108960"/>
            <a:ext cx="1828800" cy="27432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B5563"/>
                </a:solidFill>
                <a:effectLst/>
                <a:uLnTx/>
                <a:uFillTx/>
                <a:latin typeface="Calibri" pitchFamily="34" charset="0"/>
                <a:ea typeface="Calibri" pitchFamily="34" charset="-122"/>
                <a:cs typeface="Calibri" pitchFamily="34" charset="-120"/>
              </a:rPr>
              <a:t>LTV:CAC Target</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 12"/>
          <p:cNvSpPr/>
          <p:nvPr/>
        </p:nvSpPr>
        <p:spPr>
          <a:xfrm>
            <a:off x="7315200" y="3108960"/>
            <a:ext cx="1371600" cy="274320"/>
          </a:xfrm>
          <a:prstGeom prst="rect">
            <a:avLst/>
          </a:prstGeom>
          <a:noFill/>
          <a:ln/>
        </p:spPr>
        <p:txBody>
          <a:bodyPr wrap="square" lIns="0" tIns="0" rIns="0" bIns="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rgbClr val="111827"/>
                </a:solidFill>
                <a:effectLst/>
                <a:uLnTx/>
                <a:uFillTx/>
                <a:latin typeface="Georgia" pitchFamily="34" charset="0"/>
                <a:ea typeface="Georgia" pitchFamily="34" charset="-122"/>
                <a:cs typeface="Georgia" pitchFamily="34" charset="-120"/>
              </a:rPr>
              <a:t>5:1+</a:t>
            </a:r>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Shape 13"/>
          <p:cNvSpPr/>
          <p:nvPr/>
        </p:nvSpPr>
        <p:spPr>
          <a:xfrm>
            <a:off x="640080" y="3656330"/>
            <a:ext cx="8161020" cy="914400"/>
          </a:xfrm>
          <a:prstGeom prst="rect">
            <a:avLst/>
          </a:prstGeom>
          <a:solidFill>
            <a:srgbClr val="F8FAFC"/>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 name="Text 14"/>
          <p:cNvSpPr/>
          <p:nvPr/>
        </p:nvSpPr>
        <p:spPr>
          <a:xfrm>
            <a:off x="914399" y="3747770"/>
            <a:ext cx="7591647" cy="22860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0" cap="none" spc="200" normalizeH="0" baseline="0" noProof="0" dirty="0">
                <a:ln>
                  <a:noFill/>
                </a:ln>
                <a:solidFill>
                  <a:srgbClr val="111827"/>
                </a:solidFill>
                <a:effectLst/>
                <a:uLnTx/>
                <a:uFillTx/>
                <a:latin typeface="Trebuchet MS" pitchFamily="34" charset="0"/>
                <a:ea typeface="Trebuchet MS" pitchFamily="34" charset="-122"/>
                <a:cs typeface="Trebuchet MS" pitchFamily="34" charset="-120"/>
              </a:rPr>
              <a:t>18-MONTH CASH FLOW &amp; CAPITAL RAISING PROFILE</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Text 15"/>
          <p:cNvSpPr/>
          <p:nvPr/>
        </p:nvSpPr>
        <p:spPr>
          <a:xfrm>
            <a:off x="914399" y="4022090"/>
            <a:ext cx="7591647" cy="457200"/>
          </a:xfrm>
          <a:prstGeom prst="rect">
            <a:avLst/>
          </a:prstGeom>
          <a:noFill/>
          <a:ln/>
        </p:spPr>
        <p:txBody>
          <a:bodyPr wrap="square" lIns="0" tIns="0" rIns="0" bIns="0" rtlCol="0" anchor="ctr"/>
          <a:lstStyle/>
          <a:p>
            <a:pPr marL="0" marR="0" lvl="0" indent="0" algn="l" defTabSz="914400" rtl="0" eaLnBrk="1" fontAlgn="auto" latinLnBrk="0" hangingPunct="1">
              <a:lnSpc>
                <a:spcPct val="14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B5563"/>
                </a:solidFill>
                <a:effectLst/>
                <a:uLnTx/>
                <a:uFillTx/>
                <a:latin typeface="Calibri" pitchFamily="34" charset="0"/>
                <a:ea typeface="Calibri" pitchFamily="34" charset="-122"/>
                <a:cs typeface="Calibri" pitchFamily="34" charset="-120"/>
              </a:rPr>
              <a:t>Previous capital: $20K founder round (Nov 2025). $380K pre-seed funding → ~$22.5K/mo burn → Q1: Build + hire ($68K burn) → Q2: Pilots onboard, first revenue ($60K burn) → Q3: 12+ paying customers, $5K MRR ($50K burn) → Q4-Q6: Scale to ~150 customers, cash positive ~Month 16 → Seed round $1.5-3M anticipated Q4 2026.</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1">
    <p:bg>
      <p:bgPr>
        <a:solidFill>
          <a:srgbClr val="08091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5A23B1"/>
          </a:solidFill>
          <a:ln/>
        </p:spPr>
        <p:txBody>
          <a:bodyPr/>
          <a:lstStyle/>
          <a:p>
            <a:endParaRPr lang="en-AU"/>
          </a:p>
        </p:txBody>
      </p:sp>
      <p:sp>
        <p:nvSpPr>
          <p:cNvPr id="3" name="Shape 1"/>
          <p:cNvSpPr/>
          <p:nvPr/>
        </p:nvSpPr>
        <p:spPr>
          <a:xfrm>
            <a:off x="2743200" y="914400"/>
            <a:ext cx="3657600" cy="3657600"/>
          </a:xfrm>
          <a:prstGeom prst="ellipse">
            <a:avLst/>
          </a:prstGeom>
          <a:solidFill>
            <a:srgbClr val="5A23B1">
              <a:alpha val="8000"/>
            </a:srgbClr>
          </a:solidFill>
          <a:ln/>
        </p:spPr>
        <p:txBody>
          <a:bodyPr/>
          <a:lstStyle/>
          <a:p>
            <a:endParaRPr lang="en-AU"/>
          </a:p>
        </p:txBody>
      </p:sp>
      <p:sp>
        <p:nvSpPr>
          <p:cNvPr id="4" name="Text 2"/>
          <p:cNvSpPr/>
          <p:nvPr/>
        </p:nvSpPr>
        <p:spPr>
          <a:xfrm>
            <a:off x="731520" y="1097280"/>
            <a:ext cx="7680960" cy="457200"/>
          </a:xfrm>
          <a:prstGeom prst="rect">
            <a:avLst/>
          </a:prstGeom>
          <a:noFill/>
          <a:ln/>
        </p:spPr>
        <p:txBody>
          <a:bodyPr wrap="square" lIns="0" tIns="0" rIns="0" bIns="0" rtlCol="0" anchor="ctr"/>
          <a:lstStyle/>
          <a:p>
            <a:pPr marL="0" indent="0" algn="ctr">
              <a:buNone/>
            </a:pPr>
            <a:r>
              <a:rPr lang="en-US" sz="1100" b="1" kern="0" spc="800" dirty="0">
                <a:solidFill>
                  <a:srgbClr val="5A23B1"/>
                </a:solidFill>
                <a:latin typeface="Trebuchet MS" pitchFamily="34" charset="0"/>
                <a:ea typeface="Trebuchet MS" pitchFamily="34" charset="-122"/>
                <a:cs typeface="Trebuchet MS" pitchFamily="34" charset="-120"/>
              </a:rPr>
              <a:t>NEBULA PLATFORM</a:t>
            </a:r>
            <a:endParaRPr lang="en-US" sz="1100" dirty="0"/>
          </a:p>
        </p:txBody>
      </p:sp>
      <p:sp>
        <p:nvSpPr>
          <p:cNvPr id="5" name="Text 3"/>
          <p:cNvSpPr/>
          <p:nvPr/>
        </p:nvSpPr>
        <p:spPr>
          <a:xfrm>
            <a:off x="731520" y="1645920"/>
            <a:ext cx="7680960" cy="2011680"/>
          </a:xfrm>
          <a:prstGeom prst="rect">
            <a:avLst/>
          </a:prstGeom>
          <a:noFill/>
          <a:ln/>
        </p:spPr>
        <p:txBody>
          <a:bodyPr wrap="square" lIns="0" tIns="0" rIns="0" bIns="0" rtlCol="0" anchor="ctr"/>
          <a:lstStyle/>
          <a:p>
            <a:pPr marL="0" indent="0" algn="ctr">
              <a:lnSpc>
                <a:spcPct val="120000"/>
              </a:lnSpc>
              <a:buNone/>
            </a:pPr>
            <a:r>
              <a:rPr lang="en-US" sz="3600" b="1" dirty="0">
                <a:solidFill>
                  <a:srgbClr val="FFFFFF"/>
                </a:solidFill>
                <a:latin typeface="Georgia" pitchFamily="34" charset="0"/>
                <a:ea typeface="Georgia" pitchFamily="34" charset="-122"/>
                <a:cs typeface="Georgia" pitchFamily="34" charset="-120"/>
              </a:rPr>
              <a:t>Track commitments.</a:t>
            </a:r>
            <a:endParaRPr lang="en-US" sz="3600" dirty="0"/>
          </a:p>
          <a:p>
            <a:pPr marL="0" indent="0" algn="ctr">
              <a:lnSpc>
                <a:spcPct val="120000"/>
              </a:lnSpc>
              <a:buNone/>
            </a:pPr>
            <a:r>
              <a:rPr lang="en-US" sz="3600" b="1" dirty="0">
                <a:solidFill>
                  <a:srgbClr val="19B087"/>
                </a:solidFill>
                <a:latin typeface="Georgia" pitchFamily="34" charset="0"/>
                <a:ea typeface="Georgia" pitchFamily="34" charset="-122"/>
                <a:cs typeface="Georgia" pitchFamily="34" charset="-120"/>
              </a:rPr>
              <a:t>Prove delivery.</a:t>
            </a:r>
            <a:endParaRPr lang="en-US" sz="3600" dirty="0"/>
          </a:p>
          <a:p>
            <a:pPr marL="0" indent="0" algn="ctr">
              <a:lnSpc>
                <a:spcPct val="120000"/>
              </a:lnSpc>
              <a:buNone/>
            </a:pPr>
            <a:r>
              <a:rPr lang="en-US" sz="3600" b="1" dirty="0">
                <a:solidFill>
                  <a:srgbClr val="FCDC60"/>
                </a:solidFill>
                <a:latin typeface="Georgia" pitchFamily="34" charset="0"/>
                <a:ea typeface="Georgia" pitchFamily="34" charset="-122"/>
                <a:cs typeface="Georgia" pitchFamily="34" charset="-120"/>
              </a:rPr>
              <a:t>Build reputation.</a:t>
            </a:r>
            <a:endParaRPr lang="en-US" sz="3600" dirty="0"/>
          </a:p>
        </p:txBody>
      </p:sp>
      <p:sp>
        <p:nvSpPr>
          <p:cNvPr id="6" name="Text 4"/>
          <p:cNvSpPr/>
          <p:nvPr/>
        </p:nvSpPr>
        <p:spPr>
          <a:xfrm>
            <a:off x="731520" y="3840480"/>
            <a:ext cx="7680960" cy="365760"/>
          </a:xfrm>
          <a:prstGeom prst="rect">
            <a:avLst/>
          </a:prstGeom>
          <a:noFill/>
          <a:ln/>
        </p:spPr>
        <p:txBody>
          <a:bodyPr wrap="square" lIns="0" tIns="0" rIns="0" bIns="0" rtlCol="0" anchor="ctr"/>
          <a:lstStyle/>
          <a:p>
            <a:pPr marL="0" indent="0" algn="ctr">
              <a:buNone/>
            </a:pPr>
            <a:r>
              <a:rPr lang="en-US" sz="1400" dirty="0">
                <a:solidFill>
                  <a:srgbClr val="D1D5DB"/>
                </a:solidFill>
                <a:latin typeface="Calibri" pitchFamily="34" charset="0"/>
                <a:ea typeface="Calibri" pitchFamily="34" charset="-122"/>
                <a:cs typeface="Calibri" pitchFamily="34" charset="-120"/>
              </a:rPr>
              <a:t>timi@nebulaplatform.com.au</a:t>
            </a:r>
            <a:endParaRPr lang="en-US" sz="1400" dirty="0"/>
          </a:p>
        </p:txBody>
      </p:sp>
      <p:sp>
        <p:nvSpPr>
          <p:cNvPr id="7" name="Text 5"/>
          <p:cNvSpPr/>
          <p:nvPr/>
        </p:nvSpPr>
        <p:spPr>
          <a:xfrm>
            <a:off x="731520" y="4206240"/>
            <a:ext cx="7680960" cy="365760"/>
          </a:xfrm>
          <a:prstGeom prst="rect">
            <a:avLst/>
          </a:prstGeom>
          <a:noFill/>
          <a:ln/>
        </p:spPr>
        <p:txBody>
          <a:bodyPr wrap="square" lIns="0" tIns="0" rIns="0" bIns="0" rtlCol="0" anchor="ctr"/>
          <a:lstStyle/>
          <a:p>
            <a:pPr marL="0" indent="0" algn="ctr">
              <a:buNone/>
            </a:pPr>
            <a:r>
              <a:rPr lang="en-US" sz="1200" dirty="0">
                <a:solidFill>
                  <a:srgbClr val="9CA3AF"/>
                </a:solidFill>
                <a:latin typeface="Calibri" pitchFamily="34" charset="0"/>
                <a:ea typeface="Calibri" pitchFamily="34" charset="-122"/>
                <a:cs typeface="Calibri" pitchFamily="34" charset="-120"/>
                <a:hlinkClick r:id="rId3"/>
              </a:rPr>
              <a:t>www.nebulaplatform.com.au</a:t>
            </a:r>
            <a:endParaRPr lang="en-US" sz="1200" dirty="0"/>
          </a:p>
        </p:txBody>
      </p:sp>
      <p:pic>
        <p:nvPicPr>
          <p:cNvPr id="9" name="Picture 8">
            <a:extLst>
              <a:ext uri="{FF2B5EF4-FFF2-40B4-BE49-F238E27FC236}">
                <a16:creationId xmlns:a16="http://schemas.microsoft.com/office/drawing/2014/main" id="{8708A037-DDD3-77DD-7721-ADAD75CFFA9F}"/>
              </a:ext>
            </a:extLst>
          </p:cNvPr>
          <p:cNvPicPr>
            <a:picLocks noChangeAspect="1"/>
          </p:cNvPicPr>
          <p:nvPr/>
        </p:nvPicPr>
        <p:blipFill>
          <a:blip r:embed="rId4"/>
          <a:stretch>
            <a:fillRect/>
          </a:stretch>
        </p:blipFill>
        <p:spPr>
          <a:xfrm>
            <a:off x="4272915" y="560451"/>
            <a:ext cx="598170" cy="59817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54864" cy="5143500"/>
          </a:xfrm>
          <a:prstGeom prst="rect">
            <a:avLst/>
          </a:prstGeom>
          <a:solidFill>
            <a:srgbClr val="5A23B1"/>
          </a:solidFill>
          <a:ln/>
        </p:spPr>
        <p:txBody>
          <a:bodyPr/>
          <a:lstStyle/>
          <a:p>
            <a:endParaRPr lang="en-AU"/>
          </a:p>
        </p:txBody>
      </p:sp>
      <p:sp>
        <p:nvSpPr>
          <p:cNvPr id="3" name="Text 1"/>
          <p:cNvSpPr/>
          <p:nvPr/>
        </p:nvSpPr>
        <p:spPr>
          <a:xfrm>
            <a:off x="731520" y="365760"/>
            <a:ext cx="4572000" cy="365760"/>
          </a:xfrm>
          <a:prstGeom prst="rect">
            <a:avLst/>
          </a:prstGeom>
          <a:noFill/>
          <a:ln/>
        </p:spPr>
        <p:txBody>
          <a:bodyPr wrap="square" lIns="0" tIns="0" rIns="0" bIns="0" rtlCol="0" anchor="ctr"/>
          <a:lstStyle/>
          <a:p>
            <a:pPr marL="0" indent="0">
              <a:buNone/>
            </a:pPr>
            <a:r>
              <a:rPr lang="en-US" sz="1200" b="1" kern="0" spc="600" dirty="0">
                <a:solidFill>
                  <a:srgbClr val="5A23B1"/>
                </a:solidFill>
                <a:latin typeface="Trebuchet MS" pitchFamily="34" charset="0"/>
                <a:ea typeface="Trebuchet MS" pitchFamily="34" charset="-122"/>
                <a:cs typeface="Trebuchet MS" pitchFamily="34" charset="-120"/>
              </a:rPr>
              <a:t>THE PROBLEM</a:t>
            </a:r>
            <a:endParaRPr lang="en-US" sz="1200" dirty="0"/>
          </a:p>
        </p:txBody>
      </p:sp>
      <p:sp>
        <p:nvSpPr>
          <p:cNvPr id="4" name="Text 2"/>
          <p:cNvSpPr/>
          <p:nvPr/>
        </p:nvSpPr>
        <p:spPr>
          <a:xfrm>
            <a:off x="731520" y="822960"/>
            <a:ext cx="7315200" cy="914400"/>
          </a:xfrm>
          <a:prstGeom prst="rect">
            <a:avLst/>
          </a:prstGeom>
          <a:noFill/>
          <a:ln/>
        </p:spPr>
        <p:txBody>
          <a:bodyPr wrap="square" lIns="0" tIns="0" rIns="0" bIns="0" rtlCol="0" anchor="ctr"/>
          <a:lstStyle/>
          <a:p>
            <a:pPr marL="0" indent="0">
              <a:lnSpc>
                <a:spcPct val="115000"/>
              </a:lnSpc>
              <a:buNone/>
            </a:pPr>
            <a:r>
              <a:rPr lang="en-US" sz="3200" b="1" dirty="0">
                <a:solidFill>
                  <a:srgbClr val="0A0A0F"/>
                </a:solidFill>
                <a:latin typeface="Georgia" pitchFamily="34" charset="0"/>
                <a:ea typeface="Georgia" pitchFamily="34" charset="-122"/>
                <a:cs typeface="Georgia" pitchFamily="34" charset="-120"/>
              </a:rPr>
              <a:t>No single source of truth for</a:t>
            </a:r>
            <a:endParaRPr lang="en-US" sz="3200" dirty="0"/>
          </a:p>
          <a:p>
            <a:pPr marL="0" indent="0">
              <a:lnSpc>
                <a:spcPct val="115000"/>
              </a:lnSpc>
              <a:buNone/>
            </a:pPr>
            <a:r>
              <a:rPr lang="en-US" sz="3200" b="1" dirty="0">
                <a:solidFill>
                  <a:srgbClr val="0A0A0F"/>
                </a:solidFill>
                <a:latin typeface="Georgia" pitchFamily="34" charset="0"/>
                <a:ea typeface="Georgia" pitchFamily="34" charset="-122"/>
                <a:cs typeface="Georgia" pitchFamily="34" charset="-120"/>
              </a:rPr>
              <a:t>who promised what.</a:t>
            </a:r>
            <a:endParaRPr lang="en-US" sz="3200" dirty="0"/>
          </a:p>
        </p:txBody>
      </p:sp>
      <p:sp>
        <p:nvSpPr>
          <p:cNvPr id="5" name="Text 3"/>
          <p:cNvSpPr/>
          <p:nvPr/>
        </p:nvSpPr>
        <p:spPr>
          <a:xfrm>
            <a:off x="731520" y="1920240"/>
            <a:ext cx="7315200" cy="731520"/>
          </a:xfrm>
          <a:prstGeom prst="rect">
            <a:avLst/>
          </a:prstGeom>
          <a:noFill/>
          <a:ln/>
        </p:spPr>
        <p:txBody>
          <a:bodyPr wrap="square" lIns="0" tIns="0" rIns="0" bIns="0" rtlCol="0" anchor="ctr"/>
          <a:lstStyle/>
          <a:p>
            <a:pPr marL="0" indent="0">
              <a:lnSpc>
                <a:spcPct val="150000"/>
              </a:lnSpc>
              <a:buNone/>
            </a:pPr>
            <a:r>
              <a:rPr lang="en-US" sz="1300" dirty="0">
                <a:solidFill>
                  <a:srgbClr val="6B7280"/>
                </a:solidFill>
                <a:latin typeface="Calibri" pitchFamily="34" charset="0"/>
                <a:ea typeface="Calibri" pitchFamily="34" charset="-122"/>
                <a:cs typeface="Calibri" pitchFamily="34" charset="-120"/>
              </a:rPr>
              <a:t>In construction and EPC, every project runs on commitments between parties. But teams track obligations across spreadsheets, emails, and memory. When things go wrong, there is no indisputable record of what was agreed.</a:t>
            </a:r>
            <a:endParaRPr lang="en-US" sz="1300" dirty="0"/>
          </a:p>
        </p:txBody>
      </p:sp>
      <p:sp>
        <p:nvSpPr>
          <p:cNvPr id="6" name="Shape 4"/>
          <p:cNvSpPr/>
          <p:nvPr/>
        </p:nvSpPr>
        <p:spPr>
          <a:xfrm>
            <a:off x="731520" y="2926080"/>
            <a:ext cx="2560320" cy="1737360"/>
          </a:xfrm>
          <a:prstGeom prst="rect">
            <a:avLst/>
          </a:prstGeom>
          <a:solidFill>
            <a:srgbClr val="08091A"/>
          </a:solidFill>
          <a:ln/>
          <a:effectLst>
            <a:outerShdw blurRad="101600" dist="38100" dir="8100000" algn="bl" rotWithShape="0">
              <a:srgbClr val="000000">
                <a:alpha val="25000"/>
              </a:srgbClr>
            </a:outerShdw>
          </a:effectLst>
        </p:spPr>
        <p:txBody>
          <a:bodyPr/>
          <a:lstStyle/>
          <a:p>
            <a:endParaRPr lang="en-AU"/>
          </a:p>
        </p:txBody>
      </p:sp>
      <p:sp>
        <p:nvSpPr>
          <p:cNvPr id="7" name="Shape 5"/>
          <p:cNvSpPr/>
          <p:nvPr/>
        </p:nvSpPr>
        <p:spPr>
          <a:xfrm>
            <a:off x="731520" y="2926080"/>
            <a:ext cx="2560320" cy="45720"/>
          </a:xfrm>
          <a:prstGeom prst="rect">
            <a:avLst/>
          </a:prstGeom>
          <a:solidFill>
            <a:srgbClr val="5A23B1"/>
          </a:solidFill>
          <a:ln/>
        </p:spPr>
        <p:txBody>
          <a:bodyPr/>
          <a:lstStyle/>
          <a:p>
            <a:endParaRPr lang="en-AU"/>
          </a:p>
        </p:txBody>
      </p:sp>
      <p:sp>
        <p:nvSpPr>
          <p:cNvPr id="8" name="Text 6"/>
          <p:cNvSpPr/>
          <p:nvPr/>
        </p:nvSpPr>
        <p:spPr>
          <a:xfrm>
            <a:off x="731520" y="3154680"/>
            <a:ext cx="2560320" cy="640080"/>
          </a:xfrm>
          <a:prstGeom prst="rect">
            <a:avLst/>
          </a:prstGeom>
          <a:noFill/>
          <a:ln/>
        </p:spPr>
        <p:txBody>
          <a:bodyPr wrap="square" lIns="0" tIns="0" rIns="0" bIns="0"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$52M</a:t>
            </a:r>
            <a:endParaRPr lang="en-US" sz="3600" dirty="0"/>
          </a:p>
        </p:txBody>
      </p:sp>
      <p:sp>
        <p:nvSpPr>
          <p:cNvPr id="9" name="Text 7"/>
          <p:cNvSpPr/>
          <p:nvPr/>
        </p:nvSpPr>
        <p:spPr>
          <a:xfrm>
            <a:off x="731520" y="3794760"/>
            <a:ext cx="2560320" cy="640080"/>
          </a:xfrm>
          <a:prstGeom prst="rect">
            <a:avLst/>
          </a:prstGeom>
          <a:noFill/>
          <a:ln/>
        </p:spPr>
        <p:txBody>
          <a:bodyPr wrap="square" lIns="0" tIns="0" rIns="0" bIns="0" rtlCol="0" anchor="ctr"/>
          <a:lstStyle/>
          <a:p>
            <a:pPr marL="0" indent="0" algn="ctr">
              <a:lnSpc>
                <a:spcPct val="140000"/>
              </a:lnSpc>
              <a:buNone/>
            </a:pPr>
            <a:r>
              <a:rPr lang="en-US" sz="1100" dirty="0">
                <a:solidFill>
                  <a:srgbClr val="9CA3AF"/>
                </a:solidFill>
                <a:latin typeface="Calibri" pitchFamily="34" charset="0"/>
                <a:ea typeface="Calibri" pitchFamily="34" charset="-122"/>
                <a:cs typeface="Calibri" pitchFamily="34" charset="-120"/>
              </a:rPr>
              <a:t>Average construction</a:t>
            </a:r>
            <a:endParaRPr lang="en-US" sz="1100" dirty="0"/>
          </a:p>
          <a:p>
            <a:pPr marL="0" indent="0" algn="ctr">
              <a:lnSpc>
                <a:spcPct val="140000"/>
              </a:lnSpc>
              <a:buNone/>
            </a:pPr>
            <a:r>
              <a:rPr lang="en-US" sz="1100" dirty="0">
                <a:solidFill>
                  <a:srgbClr val="9CA3AF"/>
                </a:solidFill>
                <a:latin typeface="Calibri" pitchFamily="34" charset="0"/>
                <a:ea typeface="Calibri" pitchFamily="34" charset="-122"/>
                <a:cs typeface="Calibri" pitchFamily="34" charset="-120"/>
              </a:rPr>
              <a:t>dispute value</a:t>
            </a:r>
            <a:endParaRPr lang="en-US" sz="1100" dirty="0"/>
          </a:p>
        </p:txBody>
      </p:sp>
      <p:sp>
        <p:nvSpPr>
          <p:cNvPr id="10" name="Shape 8"/>
          <p:cNvSpPr/>
          <p:nvPr/>
        </p:nvSpPr>
        <p:spPr>
          <a:xfrm>
            <a:off x="3520440" y="2926080"/>
            <a:ext cx="2560320" cy="1737360"/>
          </a:xfrm>
          <a:prstGeom prst="rect">
            <a:avLst/>
          </a:prstGeom>
          <a:solidFill>
            <a:srgbClr val="08091A"/>
          </a:solidFill>
          <a:ln/>
          <a:effectLst>
            <a:outerShdw blurRad="101600" dist="38100" dir="8100000" algn="bl" rotWithShape="0">
              <a:srgbClr val="000000">
                <a:alpha val="25000"/>
              </a:srgbClr>
            </a:outerShdw>
          </a:effectLst>
        </p:spPr>
        <p:txBody>
          <a:bodyPr/>
          <a:lstStyle/>
          <a:p>
            <a:endParaRPr lang="en-AU"/>
          </a:p>
        </p:txBody>
      </p:sp>
      <p:sp>
        <p:nvSpPr>
          <p:cNvPr id="11" name="Shape 9"/>
          <p:cNvSpPr/>
          <p:nvPr/>
        </p:nvSpPr>
        <p:spPr>
          <a:xfrm>
            <a:off x="3520440" y="2926080"/>
            <a:ext cx="2560320" cy="45720"/>
          </a:xfrm>
          <a:prstGeom prst="rect">
            <a:avLst/>
          </a:prstGeom>
          <a:solidFill>
            <a:srgbClr val="19B087"/>
          </a:solidFill>
          <a:ln/>
        </p:spPr>
        <p:txBody>
          <a:bodyPr/>
          <a:lstStyle/>
          <a:p>
            <a:endParaRPr lang="en-AU"/>
          </a:p>
        </p:txBody>
      </p:sp>
      <p:sp>
        <p:nvSpPr>
          <p:cNvPr id="12" name="Text 10"/>
          <p:cNvSpPr/>
          <p:nvPr/>
        </p:nvSpPr>
        <p:spPr>
          <a:xfrm>
            <a:off x="3520440" y="3154680"/>
            <a:ext cx="2560320" cy="640080"/>
          </a:xfrm>
          <a:prstGeom prst="rect">
            <a:avLst/>
          </a:prstGeom>
          <a:noFill/>
          <a:ln/>
        </p:spPr>
        <p:txBody>
          <a:bodyPr wrap="square" lIns="0" tIns="0" rIns="0" bIns="0"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15 mo</a:t>
            </a:r>
            <a:endParaRPr lang="en-US" sz="3600" dirty="0"/>
          </a:p>
        </p:txBody>
      </p:sp>
      <p:sp>
        <p:nvSpPr>
          <p:cNvPr id="13" name="Text 11"/>
          <p:cNvSpPr/>
          <p:nvPr/>
        </p:nvSpPr>
        <p:spPr>
          <a:xfrm>
            <a:off x="3520440" y="3794760"/>
            <a:ext cx="2560320" cy="640080"/>
          </a:xfrm>
          <a:prstGeom prst="rect">
            <a:avLst/>
          </a:prstGeom>
          <a:noFill/>
          <a:ln/>
        </p:spPr>
        <p:txBody>
          <a:bodyPr wrap="square" lIns="0" tIns="0" rIns="0" bIns="0" rtlCol="0" anchor="ctr"/>
          <a:lstStyle/>
          <a:p>
            <a:pPr marL="0" indent="0" algn="ctr">
              <a:lnSpc>
                <a:spcPct val="140000"/>
              </a:lnSpc>
              <a:buNone/>
            </a:pPr>
            <a:r>
              <a:rPr lang="en-US" sz="1100" dirty="0">
                <a:solidFill>
                  <a:srgbClr val="9CA3AF"/>
                </a:solidFill>
                <a:latin typeface="Calibri" pitchFamily="34" charset="0"/>
                <a:ea typeface="Calibri" pitchFamily="34" charset="-122"/>
                <a:cs typeface="Calibri" pitchFamily="34" charset="-120"/>
              </a:rPr>
              <a:t>Average time to</a:t>
            </a:r>
            <a:endParaRPr lang="en-US" sz="1100" dirty="0"/>
          </a:p>
          <a:p>
            <a:pPr marL="0" indent="0" algn="ctr">
              <a:lnSpc>
                <a:spcPct val="140000"/>
              </a:lnSpc>
              <a:buNone/>
            </a:pPr>
            <a:r>
              <a:rPr lang="en-US" sz="1100" dirty="0">
                <a:solidFill>
                  <a:srgbClr val="9CA3AF"/>
                </a:solidFill>
                <a:latin typeface="Calibri" pitchFamily="34" charset="0"/>
                <a:ea typeface="Calibri" pitchFamily="34" charset="-122"/>
                <a:cs typeface="Calibri" pitchFamily="34" charset="-120"/>
              </a:rPr>
              <a:t>resolve a dispute</a:t>
            </a:r>
            <a:endParaRPr lang="en-US" sz="1100" dirty="0"/>
          </a:p>
        </p:txBody>
      </p:sp>
      <p:sp>
        <p:nvSpPr>
          <p:cNvPr id="14" name="Shape 12"/>
          <p:cNvSpPr/>
          <p:nvPr/>
        </p:nvSpPr>
        <p:spPr>
          <a:xfrm>
            <a:off x="6309360" y="2926080"/>
            <a:ext cx="2560320" cy="1737360"/>
          </a:xfrm>
          <a:prstGeom prst="rect">
            <a:avLst/>
          </a:prstGeom>
          <a:solidFill>
            <a:srgbClr val="08091A"/>
          </a:solidFill>
          <a:ln/>
          <a:effectLst>
            <a:outerShdw blurRad="101600" dist="38100" dir="8100000" algn="bl" rotWithShape="0">
              <a:srgbClr val="000000">
                <a:alpha val="25000"/>
              </a:srgbClr>
            </a:outerShdw>
          </a:effectLst>
        </p:spPr>
        <p:txBody>
          <a:bodyPr/>
          <a:lstStyle/>
          <a:p>
            <a:endParaRPr lang="en-AU"/>
          </a:p>
        </p:txBody>
      </p:sp>
      <p:sp>
        <p:nvSpPr>
          <p:cNvPr id="15" name="Shape 13"/>
          <p:cNvSpPr/>
          <p:nvPr/>
        </p:nvSpPr>
        <p:spPr>
          <a:xfrm>
            <a:off x="6309360" y="2926080"/>
            <a:ext cx="2560320" cy="45720"/>
          </a:xfrm>
          <a:prstGeom prst="rect">
            <a:avLst/>
          </a:prstGeom>
          <a:solidFill>
            <a:srgbClr val="FF0000"/>
          </a:solidFill>
          <a:ln/>
        </p:spPr>
        <p:txBody>
          <a:bodyPr/>
          <a:lstStyle/>
          <a:p>
            <a:endParaRPr lang="en-AU"/>
          </a:p>
        </p:txBody>
      </p:sp>
      <p:sp>
        <p:nvSpPr>
          <p:cNvPr id="16" name="Text 14"/>
          <p:cNvSpPr/>
          <p:nvPr/>
        </p:nvSpPr>
        <p:spPr>
          <a:xfrm>
            <a:off x="6309360" y="3154680"/>
            <a:ext cx="2560320" cy="640080"/>
          </a:xfrm>
          <a:prstGeom prst="rect">
            <a:avLst/>
          </a:prstGeom>
          <a:noFill/>
          <a:ln/>
        </p:spPr>
        <p:txBody>
          <a:bodyPr wrap="square" lIns="0" tIns="0" rIns="0" bIns="0"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$50B+</a:t>
            </a:r>
            <a:endParaRPr lang="en-US" sz="3600" dirty="0"/>
          </a:p>
        </p:txBody>
      </p:sp>
      <p:sp>
        <p:nvSpPr>
          <p:cNvPr id="17" name="Text 15"/>
          <p:cNvSpPr/>
          <p:nvPr/>
        </p:nvSpPr>
        <p:spPr>
          <a:xfrm>
            <a:off x="6309360" y="3794760"/>
            <a:ext cx="2560320" cy="640080"/>
          </a:xfrm>
          <a:prstGeom prst="rect">
            <a:avLst/>
          </a:prstGeom>
          <a:noFill/>
          <a:ln/>
        </p:spPr>
        <p:txBody>
          <a:bodyPr wrap="square" lIns="0" tIns="0" rIns="0" bIns="0" rtlCol="0" anchor="ctr"/>
          <a:lstStyle/>
          <a:p>
            <a:pPr marL="0" indent="0" algn="ctr">
              <a:lnSpc>
                <a:spcPct val="140000"/>
              </a:lnSpc>
              <a:buNone/>
            </a:pPr>
            <a:r>
              <a:rPr lang="en-US" sz="1100" dirty="0">
                <a:solidFill>
                  <a:srgbClr val="9CA3AF"/>
                </a:solidFill>
                <a:latin typeface="Calibri" pitchFamily="34" charset="0"/>
                <a:ea typeface="Calibri" pitchFamily="34" charset="-122"/>
                <a:cs typeface="Calibri" pitchFamily="34" charset="-120"/>
              </a:rPr>
              <a:t>Annual cost of disputes</a:t>
            </a:r>
            <a:endParaRPr lang="en-US" sz="1100" dirty="0"/>
          </a:p>
          <a:p>
            <a:pPr marL="0" indent="0" algn="ctr">
              <a:lnSpc>
                <a:spcPct val="140000"/>
              </a:lnSpc>
              <a:buNone/>
            </a:pPr>
            <a:r>
              <a:rPr lang="en-US" sz="1100" dirty="0">
                <a:solidFill>
                  <a:srgbClr val="9CA3AF"/>
                </a:solidFill>
                <a:latin typeface="Calibri" pitchFamily="34" charset="0"/>
                <a:ea typeface="Calibri" pitchFamily="34" charset="-122"/>
                <a:cs typeface="Calibri" pitchFamily="34" charset="-120"/>
              </a:rPr>
              <a:t>to the industry</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8091A"/>
        </a:solidFill>
        <a:effectLst/>
      </p:bgPr>
    </p:bg>
    <p:spTree>
      <p:nvGrpSpPr>
        <p:cNvPr id="1" name=""/>
        <p:cNvGrpSpPr/>
        <p:nvPr/>
      </p:nvGrpSpPr>
      <p:grpSpPr>
        <a:xfrm>
          <a:off x="0" y="0"/>
          <a:ext cx="0" cy="0"/>
          <a:chOff x="0" y="0"/>
          <a:chExt cx="0" cy="0"/>
        </a:xfrm>
      </p:grpSpPr>
      <p:sp>
        <p:nvSpPr>
          <p:cNvPr id="2" name="Text 0"/>
          <p:cNvSpPr/>
          <p:nvPr/>
        </p:nvSpPr>
        <p:spPr>
          <a:xfrm>
            <a:off x="731520" y="365760"/>
            <a:ext cx="4572000" cy="365760"/>
          </a:xfrm>
          <a:prstGeom prst="rect">
            <a:avLst/>
          </a:prstGeom>
          <a:noFill/>
          <a:ln/>
        </p:spPr>
        <p:txBody>
          <a:bodyPr wrap="square" lIns="0" tIns="0" rIns="0" bIns="0" rtlCol="0" anchor="ctr"/>
          <a:lstStyle/>
          <a:p>
            <a:pPr marL="0" indent="0">
              <a:buNone/>
            </a:pPr>
            <a:r>
              <a:rPr lang="en-US" sz="1200" b="1" kern="0" spc="600" dirty="0">
                <a:solidFill>
                  <a:srgbClr val="19B087"/>
                </a:solidFill>
                <a:latin typeface="Trebuchet MS" pitchFamily="34" charset="0"/>
                <a:ea typeface="Trebuchet MS" pitchFamily="34" charset="-122"/>
                <a:cs typeface="Trebuchet MS" pitchFamily="34" charset="-120"/>
              </a:rPr>
              <a:t>THE SOLUTION</a:t>
            </a:r>
            <a:endParaRPr lang="en-US" sz="1200" dirty="0"/>
          </a:p>
        </p:txBody>
      </p:sp>
      <p:sp>
        <p:nvSpPr>
          <p:cNvPr id="3" name="Text 1"/>
          <p:cNvSpPr/>
          <p:nvPr/>
        </p:nvSpPr>
        <p:spPr>
          <a:xfrm>
            <a:off x="731520" y="822960"/>
            <a:ext cx="7315200" cy="64008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Three products. One platform.</a:t>
            </a:r>
            <a:endParaRPr lang="en-US" sz="3200" dirty="0"/>
          </a:p>
        </p:txBody>
      </p:sp>
      <p:sp>
        <p:nvSpPr>
          <p:cNvPr id="4" name="Shape 2"/>
          <p:cNvSpPr/>
          <p:nvPr/>
        </p:nvSpPr>
        <p:spPr>
          <a:xfrm>
            <a:off x="731520" y="1737360"/>
            <a:ext cx="2560320" cy="2834640"/>
          </a:xfrm>
          <a:prstGeom prst="rect">
            <a:avLst/>
          </a:prstGeom>
          <a:solidFill>
            <a:srgbClr val="111228"/>
          </a:solidFill>
          <a:ln/>
          <a:effectLst>
            <a:outerShdw blurRad="101600" dist="38100" dir="8100000" algn="bl" rotWithShape="0">
              <a:srgbClr val="000000">
                <a:alpha val="25000"/>
              </a:srgbClr>
            </a:outerShdw>
          </a:effectLst>
        </p:spPr>
        <p:txBody>
          <a:bodyPr/>
          <a:lstStyle/>
          <a:p>
            <a:endParaRPr lang="en-AU"/>
          </a:p>
        </p:txBody>
      </p:sp>
      <p:sp>
        <p:nvSpPr>
          <p:cNvPr id="5" name="Shape 3"/>
          <p:cNvSpPr/>
          <p:nvPr/>
        </p:nvSpPr>
        <p:spPr>
          <a:xfrm>
            <a:off x="731520" y="1737360"/>
            <a:ext cx="2560320" cy="45720"/>
          </a:xfrm>
          <a:prstGeom prst="rect">
            <a:avLst/>
          </a:prstGeom>
          <a:solidFill>
            <a:srgbClr val="FCDC60"/>
          </a:solidFill>
          <a:ln/>
        </p:spPr>
        <p:txBody>
          <a:bodyPr/>
          <a:lstStyle/>
          <a:p>
            <a:endParaRPr lang="en-AU"/>
          </a:p>
        </p:txBody>
      </p:sp>
      <p:sp>
        <p:nvSpPr>
          <p:cNvPr id="6" name="Shape 4"/>
          <p:cNvSpPr/>
          <p:nvPr/>
        </p:nvSpPr>
        <p:spPr>
          <a:xfrm>
            <a:off x="1005840" y="2011680"/>
            <a:ext cx="548640" cy="548640"/>
          </a:xfrm>
          <a:prstGeom prst="ellipse">
            <a:avLst/>
          </a:prstGeom>
          <a:solidFill>
            <a:srgbClr val="08091A"/>
          </a:solidFill>
          <a:ln/>
        </p:spPr>
        <p:txBody>
          <a:bodyPr/>
          <a:lstStyle/>
          <a:p>
            <a:endParaRPr lang="en-AU"/>
          </a:p>
        </p:txBody>
      </p:sp>
      <p:pic>
        <p:nvPicPr>
          <p:cNvPr id="7" name="Image 0" descr="preencoded.png"/>
          <p:cNvPicPr>
            <a:picLocks noChangeAspect="1"/>
          </p:cNvPicPr>
          <p:nvPr/>
        </p:nvPicPr>
        <p:blipFill>
          <a:blip r:embed="rId3"/>
          <a:stretch>
            <a:fillRect/>
          </a:stretch>
        </p:blipFill>
        <p:spPr>
          <a:xfrm>
            <a:off x="1115568" y="2121408"/>
            <a:ext cx="329184" cy="329184"/>
          </a:xfrm>
          <a:prstGeom prst="rect">
            <a:avLst/>
          </a:prstGeom>
        </p:spPr>
      </p:pic>
      <p:sp>
        <p:nvSpPr>
          <p:cNvPr id="8" name="Text 5"/>
          <p:cNvSpPr/>
          <p:nvPr/>
        </p:nvSpPr>
        <p:spPr>
          <a:xfrm>
            <a:off x="1005840" y="2743200"/>
            <a:ext cx="2011680" cy="365760"/>
          </a:xfrm>
          <a:prstGeom prst="rect">
            <a:avLst/>
          </a:prstGeom>
          <a:noFill/>
          <a:ln/>
        </p:spPr>
        <p:txBody>
          <a:bodyPr wrap="square" lIns="0" tIns="0" rIns="0" bIns="0" rtlCol="0" anchor="ctr"/>
          <a:lstStyle/>
          <a:p>
            <a:pPr marL="0" indent="0">
              <a:buNone/>
            </a:pPr>
            <a:r>
              <a:rPr lang="en-US" sz="1500" b="1" dirty="0">
                <a:solidFill>
                  <a:srgbClr val="FFFFFF"/>
                </a:solidFill>
                <a:latin typeface="Trebuchet MS" pitchFamily="34" charset="0"/>
                <a:ea typeface="Trebuchet MS" pitchFamily="34" charset="-122"/>
                <a:cs typeface="Trebuchet MS" pitchFamily="34" charset="-120"/>
              </a:rPr>
              <a:t>Commitment Tracker</a:t>
            </a:r>
            <a:endParaRPr lang="en-US" sz="1500" dirty="0"/>
          </a:p>
        </p:txBody>
      </p:sp>
      <p:sp>
        <p:nvSpPr>
          <p:cNvPr id="9" name="Text 6"/>
          <p:cNvSpPr/>
          <p:nvPr/>
        </p:nvSpPr>
        <p:spPr>
          <a:xfrm>
            <a:off x="1005840" y="3154680"/>
            <a:ext cx="2011680" cy="1097280"/>
          </a:xfrm>
          <a:prstGeom prst="rect">
            <a:avLst/>
          </a:prstGeom>
          <a:noFill/>
          <a:ln/>
        </p:spPr>
        <p:txBody>
          <a:bodyPr wrap="square" lIns="0" tIns="0" rIns="0" bIns="0" rtlCol="0" anchor="ctr"/>
          <a:lstStyle/>
          <a:p>
            <a:pPr marL="0" indent="0">
              <a:lnSpc>
                <a:spcPct val="150000"/>
              </a:lnSpc>
              <a:buNone/>
            </a:pPr>
            <a:r>
              <a:rPr lang="en-US" sz="1100" dirty="0">
                <a:solidFill>
                  <a:srgbClr val="9CA3AF"/>
                </a:solidFill>
                <a:latin typeface="Calibri" pitchFamily="34" charset="0"/>
                <a:ea typeface="Calibri" pitchFamily="34" charset="-122"/>
                <a:cs typeface="Calibri" pitchFamily="34" charset="-120"/>
              </a:rPr>
              <a:t>AI parses contracts into a live dashboard with clear ownership, deadlines and status. No more spreadsheets.</a:t>
            </a:r>
            <a:endParaRPr lang="en-US" sz="1100" dirty="0"/>
          </a:p>
        </p:txBody>
      </p:sp>
      <p:sp>
        <p:nvSpPr>
          <p:cNvPr id="10" name="Shape 7"/>
          <p:cNvSpPr/>
          <p:nvPr/>
        </p:nvSpPr>
        <p:spPr>
          <a:xfrm>
            <a:off x="3520440" y="1737360"/>
            <a:ext cx="2560320" cy="2834640"/>
          </a:xfrm>
          <a:prstGeom prst="rect">
            <a:avLst/>
          </a:prstGeom>
          <a:solidFill>
            <a:srgbClr val="111228"/>
          </a:solidFill>
          <a:ln/>
          <a:effectLst>
            <a:outerShdw blurRad="101600" dist="38100" dir="8100000" algn="bl" rotWithShape="0">
              <a:srgbClr val="000000">
                <a:alpha val="25000"/>
              </a:srgbClr>
            </a:outerShdw>
          </a:effectLst>
        </p:spPr>
        <p:txBody>
          <a:bodyPr/>
          <a:lstStyle/>
          <a:p>
            <a:endParaRPr lang="en-AU"/>
          </a:p>
        </p:txBody>
      </p:sp>
      <p:sp>
        <p:nvSpPr>
          <p:cNvPr id="11" name="Shape 8"/>
          <p:cNvSpPr/>
          <p:nvPr/>
        </p:nvSpPr>
        <p:spPr>
          <a:xfrm>
            <a:off x="3520440" y="1737360"/>
            <a:ext cx="2560320" cy="45720"/>
          </a:xfrm>
          <a:prstGeom prst="rect">
            <a:avLst/>
          </a:prstGeom>
          <a:solidFill>
            <a:srgbClr val="19B087"/>
          </a:solidFill>
          <a:ln/>
        </p:spPr>
        <p:txBody>
          <a:bodyPr/>
          <a:lstStyle/>
          <a:p>
            <a:endParaRPr lang="en-AU"/>
          </a:p>
        </p:txBody>
      </p:sp>
      <p:sp>
        <p:nvSpPr>
          <p:cNvPr id="12" name="Shape 9"/>
          <p:cNvSpPr/>
          <p:nvPr/>
        </p:nvSpPr>
        <p:spPr>
          <a:xfrm>
            <a:off x="3794760" y="2011680"/>
            <a:ext cx="548640" cy="548640"/>
          </a:xfrm>
          <a:prstGeom prst="ellipse">
            <a:avLst/>
          </a:prstGeom>
          <a:solidFill>
            <a:srgbClr val="08091A"/>
          </a:solidFill>
          <a:ln/>
        </p:spPr>
        <p:txBody>
          <a:bodyPr/>
          <a:lstStyle/>
          <a:p>
            <a:endParaRPr lang="en-AU"/>
          </a:p>
        </p:txBody>
      </p:sp>
      <p:pic>
        <p:nvPicPr>
          <p:cNvPr id="13" name="Image 1" descr="preencoded.png"/>
          <p:cNvPicPr>
            <a:picLocks noChangeAspect="1"/>
          </p:cNvPicPr>
          <p:nvPr/>
        </p:nvPicPr>
        <p:blipFill>
          <a:blip r:embed="rId4"/>
          <a:stretch>
            <a:fillRect/>
          </a:stretch>
        </p:blipFill>
        <p:spPr>
          <a:xfrm>
            <a:off x="3904488" y="2121408"/>
            <a:ext cx="329184" cy="329184"/>
          </a:xfrm>
          <a:prstGeom prst="rect">
            <a:avLst/>
          </a:prstGeom>
        </p:spPr>
      </p:pic>
      <p:sp>
        <p:nvSpPr>
          <p:cNvPr id="14" name="Text 10"/>
          <p:cNvSpPr/>
          <p:nvPr/>
        </p:nvSpPr>
        <p:spPr>
          <a:xfrm>
            <a:off x="3794760" y="2743200"/>
            <a:ext cx="2011680" cy="365760"/>
          </a:xfrm>
          <a:prstGeom prst="rect">
            <a:avLst/>
          </a:prstGeom>
          <a:noFill/>
          <a:ln/>
        </p:spPr>
        <p:txBody>
          <a:bodyPr wrap="square" lIns="0" tIns="0" rIns="0" bIns="0" rtlCol="0" anchor="ctr"/>
          <a:lstStyle/>
          <a:p>
            <a:pPr marL="0" indent="0">
              <a:buNone/>
            </a:pPr>
            <a:r>
              <a:rPr lang="en-US" sz="1500" b="1" dirty="0">
                <a:solidFill>
                  <a:srgbClr val="FFFFFF"/>
                </a:solidFill>
                <a:latin typeface="Trebuchet MS" pitchFamily="34" charset="0"/>
                <a:ea typeface="Trebuchet MS" pitchFamily="34" charset="-122"/>
                <a:cs typeface="Trebuchet MS" pitchFamily="34" charset="-120"/>
              </a:rPr>
              <a:t>Smart Contracts</a:t>
            </a:r>
            <a:endParaRPr lang="en-US" sz="1500" dirty="0"/>
          </a:p>
        </p:txBody>
      </p:sp>
      <p:sp>
        <p:nvSpPr>
          <p:cNvPr id="15" name="Text 11"/>
          <p:cNvSpPr/>
          <p:nvPr/>
        </p:nvSpPr>
        <p:spPr>
          <a:xfrm>
            <a:off x="3794760" y="3154680"/>
            <a:ext cx="2011680" cy="1097280"/>
          </a:xfrm>
          <a:prstGeom prst="rect">
            <a:avLst/>
          </a:prstGeom>
          <a:noFill/>
          <a:ln/>
        </p:spPr>
        <p:txBody>
          <a:bodyPr wrap="square" lIns="0" tIns="0" rIns="0" bIns="0" rtlCol="0" anchor="ctr"/>
          <a:lstStyle/>
          <a:p>
            <a:pPr marL="0" indent="0">
              <a:lnSpc>
                <a:spcPct val="150000"/>
              </a:lnSpc>
              <a:buNone/>
            </a:pPr>
            <a:r>
              <a:rPr lang="en-US" sz="1100" dirty="0">
                <a:solidFill>
                  <a:srgbClr val="9CA3AF"/>
                </a:solidFill>
                <a:latin typeface="Calibri" pitchFamily="34" charset="0"/>
                <a:ea typeface="Calibri" pitchFamily="34" charset="-122"/>
                <a:cs typeface="Calibri" pitchFamily="34" charset="-120"/>
              </a:rPr>
              <a:t>Self-executing agreements that enforce payments, penalties and milestones when conditions are met.</a:t>
            </a:r>
            <a:endParaRPr lang="en-US" sz="1100" dirty="0"/>
          </a:p>
        </p:txBody>
      </p:sp>
      <p:sp>
        <p:nvSpPr>
          <p:cNvPr id="16" name="Shape 12"/>
          <p:cNvSpPr/>
          <p:nvPr/>
        </p:nvSpPr>
        <p:spPr>
          <a:xfrm>
            <a:off x="6309360" y="1737360"/>
            <a:ext cx="2560320" cy="2834640"/>
          </a:xfrm>
          <a:prstGeom prst="rect">
            <a:avLst/>
          </a:prstGeom>
          <a:solidFill>
            <a:srgbClr val="111228"/>
          </a:solidFill>
          <a:ln/>
          <a:effectLst>
            <a:outerShdw blurRad="101600" dist="38100" dir="8100000" algn="bl" rotWithShape="0">
              <a:srgbClr val="000000">
                <a:alpha val="25000"/>
              </a:srgbClr>
            </a:outerShdw>
          </a:effectLst>
        </p:spPr>
        <p:txBody>
          <a:bodyPr/>
          <a:lstStyle/>
          <a:p>
            <a:endParaRPr lang="en-AU"/>
          </a:p>
        </p:txBody>
      </p:sp>
      <p:sp>
        <p:nvSpPr>
          <p:cNvPr id="17" name="Shape 13"/>
          <p:cNvSpPr/>
          <p:nvPr/>
        </p:nvSpPr>
        <p:spPr>
          <a:xfrm>
            <a:off x="6309360" y="1737360"/>
            <a:ext cx="2560320" cy="45720"/>
          </a:xfrm>
          <a:prstGeom prst="rect">
            <a:avLst/>
          </a:prstGeom>
          <a:solidFill>
            <a:srgbClr val="5A23B1"/>
          </a:solidFill>
          <a:ln/>
        </p:spPr>
        <p:txBody>
          <a:bodyPr/>
          <a:lstStyle/>
          <a:p>
            <a:endParaRPr lang="en-AU"/>
          </a:p>
        </p:txBody>
      </p:sp>
      <p:sp>
        <p:nvSpPr>
          <p:cNvPr id="18" name="Shape 14"/>
          <p:cNvSpPr/>
          <p:nvPr/>
        </p:nvSpPr>
        <p:spPr>
          <a:xfrm>
            <a:off x="6583680" y="2011680"/>
            <a:ext cx="548640" cy="548640"/>
          </a:xfrm>
          <a:prstGeom prst="ellipse">
            <a:avLst/>
          </a:prstGeom>
          <a:solidFill>
            <a:srgbClr val="08091A"/>
          </a:solidFill>
          <a:ln/>
        </p:spPr>
        <p:txBody>
          <a:bodyPr/>
          <a:lstStyle/>
          <a:p>
            <a:endParaRPr lang="en-AU"/>
          </a:p>
        </p:txBody>
      </p:sp>
      <p:pic>
        <p:nvPicPr>
          <p:cNvPr id="19" name="Image 2" descr="preencoded.png"/>
          <p:cNvPicPr>
            <a:picLocks noChangeAspect="1"/>
          </p:cNvPicPr>
          <p:nvPr/>
        </p:nvPicPr>
        <p:blipFill>
          <a:blip r:embed="rId5"/>
          <a:stretch>
            <a:fillRect/>
          </a:stretch>
        </p:blipFill>
        <p:spPr>
          <a:xfrm>
            <a:off x="6693408" y="2121408"/>
            <a:ext cx="329184" cy="329184"/>
          </a:xfrm>
          <a:prstGeom prst="rect">
            <a:avLst/>
          </a:prstGeom>
        </p:spPr>
      </p:pic>
      <p:sp>
        <p:nvSpPr>
          <p:cNvPr id="20" name="Text 15"/>
          <p:cNvSpPr/>
          <p:nvPr/>
        </p:nvSpPr>
        <p:spPr>
          <a:xfrm>
            <a:off x="6583680" y="2743200"/>
            <a:ext cx="2011680" cy="365760"/>
          </a:xfrm>
          <a:prstGeom prst="rect">
            <a:avLst/>
          </a:prstGeom>
          <a:noFill/>
          <a:ln/>
        </p:spPr>
        <p:txBody>
          <a:bodyPr wrap="square" lIns="0" tIns="0" rIns="0" bIns="0" rtlCol="0" anchor="ctr"/>
          <a:lstStyle/>
          <a:p>
            <a:pPr marL="0" indent="0">
              <a:buNone/>
            </a:pPr>
            <a:r>
              <a:rPr lang="en-US" sz="1500" b="1" dirty="0">
                <a:solidFill>
                  <a:srgbClr val="FFFFFF"/>
                </a:solidFill>
                <a:latin typeface="Trebuchet MS" pitchFamily="34" charset="0"/>
                <a:ea typeface="Trebuchet MS" pitchFamily="34" charset="-122"/>
                <a:cs typeface="Trebuchet MS" pitchFamily="34" charset="-120"/>
              </a:rPr>
              <a:t>Marketplace</a:t>
            </a:r>
            <a:endParaRPr lang="en-US" sz="1500" dirty="0"/>
          </a:p>
        </p:txBody>
      </p:sp>
      <p:sp>
        <p:nvSpPr>
          <p:cNvPr id="21" name="Text 16"/>
          <p:cNvSpPr/>
          <p:nvPr/>
        </p:nvSpPr>
        <p:spPr>
          <a:xfrm>
            <a:off x="6583680" y="3154680"/>
            <a:ext cx="2011680" cy="1097280"/>
          </a:xfrm>
          <a:prstGeom prst="rect">
            <a:avLst/>
          </a:prstGeom>
          <a:noFill/>
          <a:ln/>
        </p:spPr>
        <p:txBody>
          <a:bodyPr wrap="square" lIns="0" tIns="0" rIns="0" bIns="0" rtlCol="0" anchor="ctr"/>
          <a:lstStyle/>
          <a:p>
            <a:pPr marL="0" indent="0">
              <a:lnSpc>
                <a:spcPct val="150000"/>
              </a:lnSpc>
              <a:buNone/>
            </a:pPr>
            <a:r>
              <a:rPr lang="en-US" sz="1100" dirty="0">
                <a:solidFill>
                  <a:srgbClr val="9CA3AF"/>
                </a:solidFill>
                <a:latin typeface="Calibri" pitchFamily="34" charset="0"/>
                <a:ea typeface="Calibri" pitchFamily="34" charset="-122"/>
                <a:cs typeface="Calibri" pitchFamily="34" charset="-120"/>
              </a:rPr>
              <a:t>Verified reputation from completed work determines who gets hired next, connecting talent to opportunities.</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54864" cy="5143500"/>
          </a:xfrm>
          <a:prstGeom prst="rect">
            <a:avLst/>
          </a:prstGeom>
          <a:solidFill>
            <a:srgbClr val="5A23B1"/>
          </a:solidFill>
          <a:ln/>
        </p:spPr>
        <p:txBody>
          <a:bodyPr/>
          <a:lstStyle/>
          <a:p>
            <a:endParaRPr lang="en-AU"/>
          </a:p>
        </p:txBody>
      </p:sp>
      <p:sp>
        <p:nvSpPr>
          <p:cNvPr id="3" name="Text 1"/>
          <p:cNvSpPr/>
          <p:nvPr/>
        </p:nvSpPr>
        <p:spPr>
          <a:xfrm>
            <a:off x="731520" y="365760"/>
            <a:ext cx="4572000" cy="365760"/>
          </a:xfrm>
          <a:prstGeom prst="rect">
            <a:avLst/>
          </a:prstGeom>
          <a:noFill/>
          <a:ln/>
        </p:spPr>
        <p:txBody>
          <a:bodyPr wrap="square" lIns="0" tIns="0" rIns="0" bIns="0" rtlCol="0" anchor="ctr"/>
          <a:lstStyle/>
          <a:p>
            <a:pPr marL="0" indent="0">
              <a:buNone/>
            </a:pPr>
            <a:r>
              <a:rPr lang="en-US" sz="1200" b="1" kern="0" spc="600" dirty="0">
                <a:solidFill>
                  <a:srgbClr val="5A23B1"/>
                </a:solidFill>
                <a:latin typeface="Trebuchet MS" pitchFamily="34" charset="0"/>
                <a:ea typeface="Trebuchet MS" pitchFamily="34" charset="-122"/>
                <a:cs typeface="Trebuchet MS" pitchFamily="34" charset="-120"/>
              </a:rPr>
              <a:t>HOW IT WORKS</a:t>
            </a:r>
            <a:endParaRPr lang="en-US" sz="1200" dirty="0"/>
          </a:p>
        </p:txBody>
      </p:sp>
      <p:sp>
        <p:nvSpPr>
          <p:cNvPr id="4" name="Text 2"/>
          <p:cNvSpPr/>
          <p:nvPr/>
        </p:nvSpPr>
        <p:spPr>
          <a:xfrm>
            <a:off x="731520" y="594360"/>
            <a:ext cx="7315200" cy="640080"/>
          </a:xfrm>
          <a:prstGeom prst="rect">
            <a:avLst/>
          </a:prstGeom>
          <a:noFill/>
          <a:ln/>
        </p:spPr>
        <p:txBody>
          <a:bodyPr wrap="square" lIns="0" tIns="0" rIns="0" bIns="0" rtlCol="0" anchor="ctr"/>
          <a:lstStyle/>
          <a:p>
            <a:pPr marL="0" indent="0">
              <a:buNone/>
            </a:pPr>
            <a:r>
              <a:rPr lang="en-US" sz="3200" b="1" dirty="0">
                <a:solidFill>
                  <a:srgbClr val="0A0A0F"/>
                </a:solidFill>
                <a:latin typeface="Georgia" pitchFamily="34" charset="0"/>
                <a:ea typeface="Georgia" pitchFamily="34" charset="-122"/>
                <a:cs typeface="Georgia" pitchFamily="34" charset="-120"/>
              </a:rPr>
              <a:t>One loop. Total accountability.</a:t>
            </a:r>
            <a:endParaRPr lang="en-US" sz="3200" dirty="0"/>
          </a:p>
        </p:txBody>
      </p:sp>
      <p:sp>
        <p:nvSpPr>
          <p:cNvPr id="5" name="Shape 3"/>
          <p:cNvSpPr/>
          <p:nvPr/>
        </p:nvSpPr>
        <p:spPr>
          <a:xfrm>
            <a:off x="731520" y="1639209"/>
            <a:ext cx="502920" cy="502920"/>
          </a:xfrm>
          <a:prstGeom prst="ellipse">
            <a:avLst/>
          </a:prstGeom>
          <a:solidFill>
            <a:srgbClr val="5A23B1"/>
          </a:solidFill>
          <a:ln/>
        </p:spPr>
        <p:txBody>
          <a:bodyPr/>
          <a:lstStyle/>
          <a:p>
            <a:endParaRPr lang="en-AU"/>
          </a:p>
        </p:txBody>
      </p:sp>
      <p:pic>
        <p:nvPicPr>
          <p:cNvPr id="6" name="Image 0" descr="preencoded.png"/>
          <p:cNvPicPr>
            <a:picLocks noChangeAspect="1"/>
          </p:cNvPicPr>
          <p:nvPr/>
        </p:nvPicPr>
        <p:blipFill>
          <a:blip r:embed="rId3"/>
          <a:stretch>
            <a:fillRect/>
          </a:stretch>
        </p:blipFill>
        <p:spPr>
          <a:xfrm>
            <a:off x="822960" y="1730649"/>
            <a:ext cx="320040" cy="320040"/>
          </a:xfrm>
          <a:prstGeom prst="rect">
            <a:avLst/>
          </a:prstGeom>
        </p:spPr>
      </p:pic>
      <p:sp>
        <p:nvSpPr>
          <p:cNvPr id="7" name="Shape 4"/>
          <p:cNvSpPr/>
          <p:nvPr/>
        </p:nvSpPr>
        <p:spPr>
          <a:xfrm>
            <a:off x="982980" y="2142129"/>
            <a:ext cx="0" cy="171555"/>
          </a:xfrm>
          <a:prstGeom prst="line">
            <a:avLst/>
          </a:prstGeom>
          <a:noFill/>
          <a:ln w="19050">
            <a:solidFill>
              <a:srgbClr val="5A23B1"/>
            </a:solidFill>
            <a:prstDash val="dash"/>
          </a:ln>
        </p:spPr>
        <p:txBody>
          <a:bodyPr/>
          <a:lstStyle/>
          <a:p>
            <a:endParaRPr lang="en-AU"/>
          </a:p>
        </p:txBody>
      </p:sp>
      <p:sp>
        <p:nvSpPr>
          <p:cNvPr id="8" name="Text 5"/>
          <p:cNvSpPr/>
          <p:nvPr/>
        </p:nvSpPr>
        <p:spPr>
          <a:xfrm>
            <a:off x="1463040" y="1639209"/>
            <a:ext cx="548640" cy="502920"/>
          </a:xfrm>
          <a:prstGeom prst="rect">
            <a:avLst/>
          </a:prstGeom>
          <a:noFill/>
          <a:ln/>
        </p:spPr>
        <p:txBody>
          <a:bodyPr wrap="square" lIns="0" tIns="0" rIns="0" bIns="0" rtlCol="0" anchor="ctr"/>
          <a:lstStyle/>
          <a:p>
            <a:pPr marL="0" indent="0">
              <a:buNone/>
            </a:pPr>
            <a:r>
              <a:rPr lang="en-US" sz="1400" b="1" dirty="0">
                <a:solidFill>
                  <a:srgbClr val="5A23B1"/>
                </a:solidFill>
                <a:latin typeface="Georgia" pitchFamily="34" charset="0"/>
                <a:ea typeface="Georgia" pitchFamily="34" charset="-122"/>
                <a:cs typeface="Georgia" pitchFamily="34" charset="-120"/>
              </a:rPr>
              <a:t>01</a:t>
            </a:r>
            <a:endParaRPr lang="en-US" sz="1400" dirty="0"/>
          </a:p>
        </p:txBody>
      </p:sp>
      <p:sp>
        <p:nvSpPr>
          <p:cNvPr id="9" name="Text 6"/>
          <p:cNvSpPr/>
          <p:nvPr/>
        </p:nvSpPr>
        <p:spPr>
          <a:xfrm>
            <a:off x="2011680" y="1639209"/>
            <a:ext cx="2286000" cy="502920"/>
          </a:xfrm>
          <a:prstGeom prst="rect">
            <a:avLst/>
          </a:prstGeom>
          <a:noFill/>
          <a:ln/>
        </p:spPr>
        <p:txBody>
          <a:bodyPr wrap="square" lIns="0" tIns="0" rIns="0" bIns="0" rtlCol="0" anchor="ctr"/>
          <a:lstStyle/>
          <a:p>
            <a:pPr marL="0" indent="0">
              <a:buNone/>
            </a:pPr>
            <a:r>
              <a:rPr lang="en-US" sz="1500" b="1" dirty="0">
                <a:solidFill>
                  <a:srgbClr val="0A0A0F"/>
                </a:solidFill>
                <a:latin typeface="Trebuchet MS" pitchFamily="34" charset="0"/>
                <a:ea typeface="Trebuchet MS" pitchFamily="34" charset="-122"/>
                <a:cs typeface="Trebuchet MS" pitchFamily="34" charset="-120"/>
              </a:rPr>
              <a:t>Upload Contract</a:t>
            </a:r>
            <a:endParaRPr lang="en-US" sz="1500" dirty="0"/>
          </a:p>
        </p:txBody>
      </p:sp>
      <p:sp>
        <p:nvSpPr>
          <p:cNvPr id="10" name="Text 7"/>
          <p:cNvSpPr/>
          <p:nvPr/>
        </p:nvSpPr>
        <p:spPr>
          <a:xfrm>
            <a:off x="4389120" y="1639209"/>
            <a:ext cx="4114800" cy="502920"/>
          </a:xfrm>
          <a:prstGeom prst="rect">
            <a:avLst/>
          </a:prstGeom>
          <a:noFill/>
          <a:ln/>
        </p:spPr>
        <p:txBody>
          <a:bodyPr wrap="square" lIns="0" tIns="0" rIns="0" bIns="0" rtlCol="0" anchor="ctr"/>
          <a:lstStyle/>
          <a:p>
            <a:pPr marL="0" indent="0">
              <a:buNone/>
            </a:pPr>
            <a:r>
              <a:rPr lang="en-US" sz="1200" dirty="0">
                <a:solidFill>
                  <a:srgbClr val="6B7280"/>
                </a:solidFill>
                <a:latin typeface="Calibri" pitchFamily="34" charset="0"/>
                <a:ea typeface="Calibri" pitchFamily="34" charset="-122"/>
                <a:cs typeface="Calibri" pitchFamily="34" charset="-120"/>
              </a:rPr>
              <a:t>AI extracts every deliverable, milestone and obligation</a:t>
            </a:r>
            <a:endParaRPr lang="en-US" sz="1200" dirty="0"/>
          </a:p>
        </p:txBody>
      </p:sp>
      <p:sp>
        <p:nvSpPr>
          <p:cNvPr id="11" name="Shape 8"/>
          <p:cNvSpPr/>
          <p:nvPr/>
        </p:nvSpPr>
        <p:spPr>
          <a:xfrm>
            <a:off x="732988" y="2302149"/>
            <a:ext cx="502920" cy="502920"/>
          </a:xfrm>
          <a:prstGeom prst="ellipse">
            <a:avLst/>
          </a:prstGeom>
          <a:solidFill>
            <a:srgbClr val="5A23B1"/>
          </a:solidFill>
          <a:ln/>
        </p:spPr>
        <p:txBody>
          <a:bodyPr/>
          <a:lstStyle/>
          <a:p>
            <a:endParaRPr lang="en-AU"/>
          </a:p>
        </p:txBody>
      </p:sp>
      <p:pic>
        <p:nvPicPr>
          <p:cNvPr id="12" name="Image 1" descr="preencoded.png"/>
          <p:cNvPicPr>
            <a:picLocks noChangeAspect="1"/>
          </p:cNvPicPr>
          <p:nvPr/>
        </p:nvPicPr>
        <p:blipFill>
          <a:blip r:embed="rId4"/>
          <a:stretch>
            <a:fillRect/>
          </a:stretch>
        </p:blipFill>
        <p:spPr>
          <a:xfrm>
            <a:off x="824428" y="2393589"/>
            <a:ext cx="320040" cy="320040"/>
          </a:xfrm>
          <a:prstGeom prst="rect">
            <a:avLst/>
          </a:prstGeom>
        </p:spPr>
      </p:pic>
      <p:sp>
        <p:nvSpPr>
          <p:cNvPr id="14" name="Text 10"/>
          <p:cNvSpPr/>
          <p:nvPr/>
        </p:nvSpPr>
        <p:spPr>
          <a:xfrm>
            <a:off x="1463040" y="2313684"/>
            <a:ext cx="548640" cy="502920"/>
          </a:xfrm>
          <a:prstGeom prst="rect">
            <a:avLst/>
          </a:prstGeom>
          <a:noFill/>
          <a:ln/>
        </p:spPr>
        <p:txBody>
          <a:bodyPr wrap="square" lIns="0" tIns="0" rIns="0" bIns="0" rtlCol="0" anchor="ctr"/>
          <a:lstStyle/>
          <a:p>
            <a:pPr marL="0" indent="0">
              <a:buNone/>
            </a:pPr>
            <a:r>
              <a:rPr lang="en-US" sz="1400" b="1" dirty="0">
                <a:solidFill>
                  <a:srgbClr val="5A23B1"/>
                </a:solidFill>
                <a:latin typeface="Georgia" pitchFamily="34" charset="0"/>
                <a:ea typeface="Georgia" pitchFamily="34" charset="-122"/>
                <a:cs typeface="Georgia" pitchFamily="34" charset="-120"/>
              </a:rPr>
              <a:t>02</a:t>
            </a:r>
            <a:endParaRPr lang="en-US" sz="1400" dirty="0"/>
          </a:p>
        </p:txBody>
      </p:sp>
      <p:sp>
        <p:nvSpPr>
          <p:cNvPr id="15" name="Text 11"/>
          <p:cNvSpPr/>
          <p:nvPr/>
        </p:nvSpPr>
        <p:spPr>
          <a:xfrm>
            <a:off x="2011680" y="2313684"/>
            <a:ext cx="2286000" cy="502920"/>
          </a:xfrm>
          <a:prstGeom prst="rect">
            <a:avLst/>
          </a:prstGeom>
          <a:noFill/>
          <a:ln/>
        </p:spPr>
        <p:txBody>
          <a:bodyPr wrap="square" lIns="0" tIns="0" rIns="0" bIns="0" rtlCol="0" anchor="ctr"/>
          <a:lstStyle/>
          <a:p>
            <a:pPr marL="0" indent="0">
              <a:buNone/>
            </a:pPr>
            <a:r>
              <a:rPr lang="en-US" sz="1500" b="1" dirty="0">
                <a:solidFill>
                  <a:srgbClr val="0A0A0F"/>
                </a:solidFill>
                <a:latin typeface="Trebuchet MS" pitchFamily="34" charset="0"/>
                <a:ea typeface="Trebuchet MS" pitchFamily="34" charset="-122"/>
                <a:cs typeface="Trebuchet MS" pitchFamily="34" charset="-120"/>
              </a:rPr>
              <a:t>Assign Ownership</a:t>
            </a:r>
            <a:endParaRPr lang="en-US" sz="1500" dirty="0"/>
          </a:p>
        </p:txBody>
      </p:sp>
      <p:sp>
        <p:nvSpPr>
          <p:cNvPr id="16" name="Text 12"/>
          <p:cNvSpPr/>
          <p:nvPr/>
        </p:nvSpPr>
        <p:spPr>
          <a:xfrm>
            <a:off x="4389120" y="2313684"/>
            <a:ext cx="4114800" cy="502920"/>
          </a:xfrm>
          <a:prstGeom prst="rect">
            <a:avLst/>
          </a:prstGeom>
          <a:noFill/>
          <a:ln/>
        </p:spPr>
        <p:txBody>
          <a:bodyPr wrap="square" lIns="0" tIns="0" rIns="0" bIns="0" rtlCol="0" anchor="ctr"/>
          <a:lstStyle/>
          <a:p>
            <a:pPr marL="0" indent="0">
              <a:buNone/>
            </a:pPr>
            <a:r>
              <a:rPr lang="en-US" sz="1200" dirty="0">
                <a:solidFill>
                  <a:srgbClr val="6B7280"/>
                </a:solidFill>
                <a:latin typeface="Calibri" pitchFamily="34" charset="0"/>
                <a:ea typeface="Calibri" pitchFamily="34" charset="-122"/>
                <a:cs typeface="Calibri" pitchFamily="34" charset="-120"/>
              </a:rPr>
              <a:t>Every item gets a responsible party and verifier</a:t>
            </a:r>
            <a:endParaRPr lang="en-US" sz="1200" dirty="0"/>
          </a:p>
        </p:txBody>
      </p:sp>
      <p:sp>
        <p:nvSpPr>
          <p:cNvPr id="17" name="Shape 13"/>
          <p:cNvSpPr/>
          <p:nvPr/>
        </p:nvSpPr>
        <p:spPr>
          <a:xfrm>
            <a:off x="731520" y="2983754"/>
            <a:ext cx="502920" cy="502920"/>
          </a:xfrm>
          <a:prstGeom prst="ellipse">
            <a:avLst/>
          </a:prstGeom>
          <a:solidFill>
            <a:srgbClr val="5A23B1"/>
          </a:solidFill>
          <a:ln/>
        </p:spPr>
        <p:txBody>
          <a:bodyPr/>
          <a:lstStyle/>
          <a:p>
            <a:endParaRPr lang="en-AU"/>
          </a:p>
        </p:txBody>
      </p:sp>
      <p:pic>
        <p:nvPicPr>
          <p:cNvPr id="18" name="Image 2" descr="preencoded.png"/>
          <p:cNvPicPr>
            <a:picLocks noChangeAspect="1"/>
          </p:cNvPicPr>
          <p:nvPr/>
        </p:nvPicPr>
        <p:blipFill>
          <a:blip r:embed="rId5"/>
          <a:stretch>
            <a:fillRect/>
          </a:stretch>
        </p:blipFill>
        <p:spPr>
          <a:xfrm>
            <a:off x="822960" y="3075194"/>
            <a:ext cx="320040" cy="320040"/>
          </a:xfrm>
          <a:prstGeom prst="rect">
            <a:avLst/>
          </a:prstGeom>
        </p:spPr>
      </p:pic>
      <p:sp>
        <p:nvSpPr>
          <p:cNvPr id="20" name="Text 15"/>
          <p:cNvSpPr/>
          <p:nvPr/>
        </p:nvSpPr>
        <p:spPr>
          <a:xfrm>
            <a:off x="1463040" y="2983754"/>
            <a:ext cx="548640" cy="502920"/>
          </a:xfrm>
          <a:prstGeom prst="rect">
            <a:avLst/>
          </a:prstGeom>
          <a:noFill/>
          <a:ln/>
        </p:spPr>
        <p:txBody>
          <a:bodyPr wrap="square" lIns="0" tIns="0" rIns="0" bIns="0" rtlCol="0" anchor="ctr"/>
          <a:lstStyle/>
          <a:p>
            <a:pPr marL="0" indent="0">
              <a:buNone/>
            </a:pPr>
            <a:r>
              <a:rPr lang="en-US" sz="1400" b="1" dirty="0">
                <a:solidFill>
                  <a:srgbClr val="5A23B1"/>
                </a:solidFill>
                <a:latin typeface="Georgia" pitchFamily="34" charset="0"/>
                <a:ea typeface="Georgia" pitchFamily="34" charset="-122"/>
                <a:cs typeface="Georgia" pitchFamily="34" charset="-120"/>
              </a:rPr>
              <a:t>03</a:t>
            </a:r>
            <a:endParaRPr lang="en-US" sz="1400" dirty="0"/>
          </a:p>
        </p:txBody>
      </p:sp>
      <p:sp>
        <p:nvSpPr>
          <p:cNvPr id="21" name="Text 16"/>
          <p:cNvSpPr/>
          <p:nvPr/>
        </p:nvSpPr>
        <p:spPr>
          <a:xfrm>
            <a:off x="2011680" y="2983754"/>
            <a:ext cx="2286000" cy="502920"/>
          </a:xfrm>
          <a:prstGeom prst="rect">
            <a:avLst/>
          </a:prstGeom>
          <a:noFill/>
          <a:ln/>
        </p:spPr>
        <p:txBody>
          <a:bodyPr wrap="square" lIns="0" tIns="0" rIns="0" bIns="0" rtlCol="0" anchor="ctr"/>
          <a:lstStyle/>
          <a:p>
            <a:pPr marL="0" indent="0">
              <a:buNone/>
            </a:pPr>
            <a:r>
              <a:rPr lang="en-US" sz="1500" b="1" dirty="0">
                <a:solidFill>
                  <a:srgbClr val="0A0A0F"/>
                </a:solidFill>
                <a:latin typeface="Trebuchet MS" pitchFamily="34" charset="0"/>
                <a:ea typeface="Trebuchet MS" pitchFamily="34" charset="-122"/>
                <a:cs typeface="Trebuchet MS" pitchFamily="34" charset="-120"/>
              </a:rPr>
              <a:t>Track Lifecycle</a:t>
            </a:r>
            <a:endParaRPr lang="en-US" sz="1500" dirty="0"/>
          </a:p>
        </p:txBody>
      </p:sp>
      <p:sp>
        <p:nvSpPr>
          <p:cNvPr id="22" name="Text 17"/>
          <p:cNvSpPr/>
          <p:nvPr/>
        </p:nvSpPr>
        <p:spPr>
          <a:xfrm>
            <a:off x="4389120" y="2983754"/>
            <a:ext cx="4114800" cy="502920"/>
          </a:xfrm>
          <a:prstGeom prst="rect">
            <a:avLst/>
          </a:prstGeom>
          <a:noFill/>
          <a:ln/>
        </p:spPr>
        <p:txBody>
          <a:bodyPr wrap="square" lIns="0" tIns="0" rIns="0" bIns="0" rtlCol="0" anchor="ctr"/>
          <a:lstStyle/>
          <a:p>
            <a:r>
              <a:rPr lang="en-US" sz="1200" dirty="0">
                <a:solidFill>
                  <a:srgbClr val="6B7280"/>
                </a:solidFill>
                <a:latin typeface="Calibri" pitchFamily="34" charset="0"/>
                <a:ea typeface="Calibri" pitchFamily="34" charset="-122"/>
                <a:cs typeface="Calibri" pitchFamily="34" charset="-120"/>
              </a:rPr>
              <a:t>Draft → Proposed → Active → Claimed → Verified → Closed</a:t>
            </a:r>
            <a:endParaRPr lang="en-US" sz="1200" dirty="0"/>
          </a:p>
        </p:txBody>
      </p:sp>
      <p:sp>
        <p:nvSpPr>
          <p:cNvPr id="23" name="Shape 18"/>
          <p:cNvSpPr/>
          <p:nvPr/>
        </p:nvSpPr>
        <p:spPr>
          <a:xfrm>
            <a:off x="732988" y="3653824"/>
            <a:ext cx="502920" cy="502920"/>
          </a:xfrm>
          <a:prstGeom prst="ellipse">
            <a:avLst/>
          </a:prstGeom>
          <a:solidFill>
            <a:srgbClr val="5A23B1"/>
          </a:solidFill>
          <a:ln/>
        </p:spPr>
        <p:txBody>
          <a:bodyPr/>
          <a:lstStyle/>
          <a:p>
            <a:endParaRPr lang="en-AU"/>
          </a:p>
        </p:txBody>
      </p:sp>
      <p:pic>
        <p:nvPicPr>
          <p:cNvPr id="24" name="Image 3" descr="preencoded.png"/>
          <p:cNvPicPr>
            <a:picLocks noChangeAspect="1"/>
          </p:cNvPicPr>
          <p:nvPr/>
        </p:nvPicPr>
        <p:blipFill>
          <a:blip r:embed="rId6"/>
          <a:stretch>
            <a:fillRect/>
          </a:stretch>
        </p:blipFill>
        <p:spPr>
          <a:xfrm>
            <a:off x="824428" y="3745264"/>
            <a:ext cx="320040" cy="320040"/>
          </a:xfrm>
          <a:prstGeom prst="rect">
            <a:avLst/>
          </a:prstGeom>
        </p:spPr>
      </p:pic>
      <p:sp>
        <p:nvSpPr>
          <p:cNvPr id="25" name="Text 19"/>
          <p:cNvSpPr/>
          <p:nvPr/>
        </p:nvSpPr>
        <p:spPr>
          <a:xfrm>
            <a:off x="1464508" y="3653824"/>
            <a:ext cx="548640" cy="502920"/>
          </a:xfrm>
          <a:prstGeom prst="rect">
            <a:avLst/>
          </a:prstGeom>
          <a:noFill/>
          <a:ln/>
        </p:spPr>
        <p:txBody>
          <a:bodyPr wrap="square" lIns="0" tIns="0" rIns="0" bIns="0" rtlCol="0" anchor="ctr"/>
          <a:lstStyle/>
          <a:p>
            <a:pPr marL="0" indent="0">
              <a:buNone/>
            </a:pPr>
            <a:r>
              <a:rPr lang="en-US" sz="1400" b="1" dirty="0">
                <a:solidFill>
                  <a:srgbClr val="5A23B1"/>
                </a:solidFill>
                <a:latin typeface="Georgia" pitchFamily="34" charset="0"/>
                <a:ea typeface="Georgia" pitchFamily="34" charset="-122"/>
                <a:cs typeface="Georgia" pitchFamily="34" charset="-120"/>
              </a:rPr>
              <a:t>04</a:t>
            </a:r>
            <a:endParaRPr lang="en-US" sz="1400" dirty="0"/>
          </a:p>
        </p:txBody>
      </p:sp>
      <p:sp>
        <p:nvSpPr>
          <p:cNvPr id="26" name="Text 20"/>
          <p:cNvSpPr/>
          <p:nvPr/>
        </p:nvSpPr>
        <p:spPr>
          <a:xfrm>
            <a:off x="2013148" y="3653824"/>
            <a:ext cx="2286000" cy="502920"/>
          </a:xfrm>
          <a:prstGeom prst="rect">
            <a:avLst/>
          </a:prstGeom>
          <a:noFill/>
          <a:ln/>
        </p:spPr>
        <p:txBody>
          <a:bodyPr wrap="square" lIns="0" tIns="0" rIns="0" bIns="0" rtlCol="0" anchor="ctr"/>
          <a:lstStyle/>
          <a:p>
            <a:pPr marL="0" indent="0">
              <a:buNone/>
            </a:pPr>
            <a:r>
              <a:rPr lang="en-US" sz="1500" b="1" dirty="0">
                <a:solidFill>
                  <a:srgbClr val="0A0A0F"/>
                </a:solidFill>
                <a:latin typeface="Trebuchet MS" pitchFamily="34" charset="0"/>
                <a:ea typeface="Trebuchet MS" pitchFamily="34" charset="-122"/>
                <a:cs typeface="Trebuchet MS" pitchFamily="34" charset="-120"/>
              </a:rPr>
              <a:t>Build Reputation</a:t>
            </a:r>
            <a:endParaRPr lang="en-US" sz="1500" dirty="0"/>
          </a:p>
        </p:txBody>
      </p:sp>
      <p:sp>
        <p:nvSpPr>
          <p:cNvPr id="27" name="Text 21"/>
          <p:cNvSpPr/>
          <p:nvPr/>
        </p:nvSpPr>
        <p:spPr>
          <a:xfrm>
            <a:off x="4390588" y="3653824"/>
            <a:ext cx="4114800" cy="502920"/>
          </a:xfrm>
          <a:prstGeom prst="rect">
            <a:avLst/>
          </a:prstGeom>
          <a:noFill/>
          <a:ln/>
        </p:spPr>
        <p:txBody>
          <a:bodyPr wrap="square" lIns="0" tIns="0" rIns="0" bIns="0" rtlCol="0" anchor="ctr"/>
          <a:lstStyle/>
          <a:p>
            <a:pPr marL="0" indent="0">
              <a:buNone/>
            </a:pPr>
            <a:r>
              <a:rPr lang="en-US" sz="1200" dirty="0">
                <a:solidFill>
                  <a:srgbClr val="6B7280"/>
                </a:solidFill>
                <a:latin typeface="Calibri" pitchFamily="34" charset="0"/>
                <a:ea typeface="Calibri" pitchFamily="34" charset="-122"/>
                <a:cs typeface="Calibri" pitchFamily="34" charset="-120"/>
              </a:rPr>
              <a:t>Portable track record across all projects</a:t>
            </a:r>
            <a:endParaRPr lang="en-US" sz="1200" dirty="0"/>
          </a:p>
        </p:txBody>
      </p:sp>
      <p:sp>
        <p:nvSpPr>
          <p:cNvPr id="40" name="Shape 4">
            <a:extLst>
              <a:ext uri="{FF2B5EF4-FFF2-40B4-BE49-F238E27FC236}">
                <a16:creationId xmlns:a16="http://schemas.microsoft.com/office/drawing/2014/main" id="{C6C5835F-15FE-B2D6-6896-77F052AB3FA7}"/>
              </a:ext>
            </a:extLst>
          </p:cNvPr>
          <p:cNvSpPr/>
          <p:nvPr/>
        </p:nvSpPr>
        <p:spPr>
          <a:xfrm>
            <a:off x="982980" y="2816604"/>
            <a:ext cx="0" cy="171555"/>
          </a:xfrm>
          <a:prstGeom prst="line">
            <a:avLst/>
          </a:prstGeom>
          <a:noFill/>
          <a:ln w="19050">
            <a:solidFill>
              <a:srgbClr val="5A23B1"/>
            </a:solidFill>
            <a:prstDash val="dash"/>
          </a:ln>
        </p:spPr>
        <p:txBody>
          <a:bodyPr/>
          <a:lstStyle/>
          <a:p>
            <a:endParaRPr lang="en-AU"/>
          </a:p>
        </p:txBody>
      </p:sp>
      <p:sp>
        <p:nvSpPr>
          <p:cNvPr id="41" name="Shape 4">
            <a:extLst>
              <a:ext uri="{FF2B5EF4-FFF2-40B4-BE49-F238E27FC236}">
                <a16:creationId xmlns:a16="http://schemas.microsoft.com/office/drawing/2014/main" id="{596A5151-76F1-1888-46E1-4EB744D485C8}"/>
              </a:ext>
            </a:extLst>
          </p:cNvPr>
          <p:cNvSpPr/>
          <p:nvPr/>
        </p:nvSpPr>
        <p:spPr>
          <a:xfrm>
            <a:off x="982980" y="3486674"/>
            <a:ext cx="0" cy="171555"/>
          </a:xfrm>
          <a:prstGeom prst="line">
            <a:avLst/>
          </a:prstGeom>
          <a:noFill/>
          <a:ln w="19050">
            <a:solidFill>
              <a:srgbClr val="5A23B1"/>
            </a:solidFill>
            <a:prstDash val="dash"/>
          </a:ln>
        </p:spPr>
        <p:txBody>
          <a:bodyPr/>
          <a:lstStyle/>
          <a:p>
            <a:endParaRPr lang="en-A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8091A"/>
        </a:solidFill>
        <a:effectLst/>
      </p:bgPr>
    </p:bg>
    <p:spTree>
      <p:nvGrpSpPr>
        <p:cNvPr id="1" name=""/>
        <p:cNvGrpSpPr/>
        <p:nvPr/>
      </p:nvGrpSpPr>
      <p:grpSpPr>
        <a:xfrm>
          <a:off x="0" y="0"/>
          <a:ext cx="0" cy="0"/>
          <a:chOff x="0" y="0"/>
          <a:chExt cx="0" cy="0"/>
        </a:xfrm>
      </p:grpSpPr>
      <p:sp>
        <p:nvSpPr>
          <p:cNvPr id="2" name="Text 0"/>
          <p:cNvSpPr/>
          <p:nvPr/>
        </p:nvSpPr>
        <p:spPr>
          <a:xfrm>
            <a:off x="731520" y="365760"/>
            <a:ext cx="4572000" cy="365760"/>
          </a:xfrm>
          <a:prstGeom prst="rect">
            <a:avLst/>
          </a:prstGeom>
          <a:noFill/>
          <a:ln/>
        </p:spPr>
        <p:txBody>
          <a:bodyPr wrap="square" lIns="0" tIns="0" rIns="0" bIns="0" rtlCol="0" anchor="ctr"/>
          <a:lstStyle/>
          <a:p>
            <a:pPr marL="0" indent="0">
              <a:buNone/>
            </a:pPr>
            <a:r>
              <a:rPr lang="en-US" sz="1200" b="1" kern="0" spc="600" dirty="0">
                <a:solidFill>
                  <a:srgbClr val="19B087"/>
                </a:solidFill>
                <a:latin typeface="Trebuchet MS" pitchFamily="34" charset="0"/>
                <a:ea typeface="Trebuchet MS" pitchFamily="34" charset="-122"/>
                <a:cs typeface="Trebuchet MS" pitchFamily="34" charset="-120"/>
              </a:rPr>
              <a:t>MARKET OPPORTUNITY</a:t>
            </a:r>
            <a:endParaRPr lang="en-US" sz="1200" dirty="0"/>
          </a:p>
        </p:txBody>
      </p:sp>
      <p:sp>
        <p:nvSpPr>
          <p:cNvPr id="3" name="Text 1"/>
          <p:cNvSpPr/>
          <p:nvPr/>
        </p:nvSpPr>
        <p:spPr>
          <a:xfrm>
            <a:off x="731520" y="822960"/>
            <a:ext cx="7315200" cy="914400"/>
          </a:xfrm>
          <a:prstGeom prst="rect">
            <a:avLst/>
          </a:prstGeom>
          <a:noFill/>
          <a:ln/>
        </p:spPr>
        <p:txBody>
          <a:bodyPr wrap="square" lIns="0" tIns="0" rIns="0" bIns="0" rtlCol="0" anchor="ctr"/>
          <a:lstStyle/>
          <a:p>
            <a:pPr marL="0" indent="0">
              <a:lnSpc>
                <a:spcPct val="115000"/>
              </a:lnSpc>
              <a:buNone/>
            </a:pPr>
            <a:r>
              <a:rPr lang="en-US" sz="3200" b="1" dirty="0">
                <a:solidFill>
                  <a:srgbClr val="FFFFFF"/>
                </a:solidFill>
                <a:latin typeface="Georgia" pitchFamily="34" charset="0"/>
                <a:ea typeface="Georgia" pitchFamily="34" charset="-122"/>
                <a:cs typeface="Georgia" pitchFamily="34" charset="-120"/>
              </a:rPr>
              <a:t>Starting with construction.</a:t>
            </a:r>
            <a:endParaRPr lang="en-US" sz="3200" dirty="0"/>
          </a:p>
          <a:p>
            <a:pPr marL="0" indent="0">
              <a:lnSpc>
                <a:spcPct val="115000"/>
              </a:lnSpc>
              <a:buNone/>
            </a:pPr>
            <a:r>
              <a:rPr lang="en-US" sz="3200" b="1" dirty="0">
                <a:solidFill>
                  <a:srgbClr val="FFFFFF"/>
                </a:solidFill>
                <a:latin typeface="Georgia" pitchFamily="34" charset="0"/>
                <a:ea typeface="Georgia" pitchFamily="34" charset="-122"/>
                <a:cs typeface="Georgia" pitchFamily="34" charset="-120"/>
              </a:rPr>
              <a:t>Expanding to all work.</a:t>
            </a:r>
            <a:endParaRPr lang="en-US" sz="3200" dirty="0"/>
          </a:p>
        </p:txBody>
      </p:sp>
      <p:sp>
        <p:nvSpPr>
          <p:cNvPr id="4" name="Shape 2"/>
          <p:cNvSpPr/>
          <p:nvPr/>
        </p:nvSpPr>
        <p:spPr>
          <a:xfrm>
            <a:off x="822759" y="1984755"/>
            <a:ext cx="3642360" cy="2468041"/>
          </a:xfrm>
          <a:prstGeom prst="ellipse">
            <a:avLst/>
          </a:prstGeom>
          <a:solidFill>
            <a:srgbClr val="5A23B1">
              <a:alpha val="15000"/>
            </a:srgbClr>
          </a:solidFill>
          <a:ln w="12700">
            <a:solidFill>
              <a:srgbClr val="5A23B1"/>
            </a:solidFill>
            <a:prstDash val="solid"/>
          </a:ln>
        </p:spPr>
        <p:txBody>
          <a:bodyPr/>
          <a:lstStyle/>
          <a:p>
            <a:endParaRPr lang="en-AU" dirty="0"/>
          </a:p>
        </p:txBody>
      </p:sp>
      <p:sp>
        <p:nvSpPr>
          <p:cNvPr id="5" name="Text 3"/>
          <p:cNvSpPr/>
          <p:nvPr/>
        </p:nvSpPr>
        <p:spPr>
          <a:xfrm>
            <a:off x="1005639" y="2121915"/>
            <a:ext cx="867228" cy="231379"/>
          </a:xfrm>
          <a:prstGeom prst="rect">
            <a:avLst/>
          </a:prstGeom>
          <a:noFill/>
          <a:ln/>
        </p:spPr>
        <p:txBody>
          <a:bodyPr wrap="square" lIns="0" tIns="0" rIns="0" bIns="0" rtlCol="0" anchor="ctr"/>
          <a:lstStyle/>
          <a:p>
            <a:pPr marL="0" indent="0">
              <a:buNone/>
            </a:pPr>
            <a:r>
              <a:rPr lang="en-US" sz="1000" b="1" dirty="0">
                <a:solidFill>
                  <a:srgbClr val="5A23B1"/>
                </a:solidFill>
                <a:latin typeface="Calibri" pitchFamily="34" charset="0"/>
                <a:ea typeface="Calibri" pitchFamily="34" charset="-122"/>
                <a:cs typeface="Calibri" pitchFamily="34" charset="-120"/>
              </a:rPr>
              <a:t>TAM</a:t>
            </a:r>
            <a:endParaRPr lang="en-US" sz="1000" dirty="0"/>
          </a:p>
        </p:txBody>
      </p:sp>
      <p:sp>
        <p:nvSpPr>
          <p:cNvPr id="6" name="Shape 4"/>
          <p:cNvSpPr/>
          <p:nvPr/>
        </p:nvSpPr>
        <p:spPr>
          <a:xfrm>
            <a:off x="1462839" y="2533395"/>
            <a:ext cx="2601685" cy="1773904"/>
          </a:xfrm>
          <a:prstGeom prst="ellipse">
            <a:avLst/>
          </a:prstGeom>
          <a:solidFill>
            <a:srgbClr val="5A23B1">
              <a:alpha val="25000"/>
            </a:srgbClr>
          </a:solidFill>
          <a:ln w="12700">
            <a:solidFill>
              <a:srgbClr val="ADAEBA"/>
            </a:solidFill>
            <a:prstDash val="solid"/>
          </a:ln>
        </p:spPr>
        <p:txBody>
          <a:bodyPr/>
          <a:lstStyle/>
          <a:p>
            <a:endParaRPr lang="en-AU"/>
          </a:p>
        </p:txBody>
      </p:sp>
      <p:sp>
        <p:nvSpPr>
          <p:cNvPr id="7" name="Text 5"/>
          <p:cNvSpPr/>
          <p:nvPr/>
        </p:nvSpPr>
        <p:spPr>
          <a:xfrm>
            <a:off x="1550106" y="2586377"/>
            <a:ext cx="867228" cy="231379"/>
          </a:xfrm>
          <a:prstGeom prst="rect">
            <a:avLst/>
          </a:prstGeom>
          <a:noFill/>
          <a:ln/>
        </p:spPr>
        <p:txBody>
          <a:bodyPr wrap="square" lIns="0" tIns="0" rIns="0" bIns="0" rtlCol="0" anchor="ctr"/>
          <a:lstStyle/>
          <a:p>
            <a:pPr marL="0" indent="0">
              <a:buNone/>
            </a:pPr>
            <a:r>
              <a:rPr lang="en-US" sz="1000" b="1" dirty="0">
                <a:solidFill>
                  <a:srgbClr val="D1D5DB"/>
                </a:solidFill>
                <a:latin typeface="Calibri" pitchFamily="34" charset="0"/>
                <a:ea typeface="Calibri" pitchFamily="34" charset="-122"/>
                <a:cs typeface="Calibri" pitchFamily="34" charset="-120"/>
              </a:rPr>
              <a:t>SAM</a:t>
            </a:r>
            <a:endParaRPr lang="en-US" sz="1000" dirty="0"/>
          </a:p>
        </p:txBody>
      </p:sp>
      <p:sp>
        <p:nvSpPr>
          <p:cNvPr id="8" name="Shape 6"/>
          <p:cNvSpPr/>
          <p:nvPr/>
        </p:nvSpPr>
        <p:spPr>
          <a:xfrm>
            <a:off x="2011478" y="2990595"/>
            <a:ext cx="1734457" cy="1156894"/>
          </a:xfrm>
          <a:prstGeom prst="ellipse">
            <a:avLst/>
          </a:prstGeom>
          <a:solidFill>
            <a:srgbClr val="5A23B1">
              <a:alpha val="40000"/>
            </a:srgbClr>
          </a:solidFill>
          <a:ln w="19050">
            <a:solidFill>
              <a:srgbClr val="19B087"/>
            </a:solidFill>
            <a:prstDash val="solid"/>
          </a:ln>
        </p:spPr>
        <p:txBody>
          <a:bodyPr/>
          <a:lstStyle/>
          <a:p>
            <a:endParaRPr lang="en-AU"/>
          </a:p>
        </p:txBody>
      </p:sp>
      <p:sp>
        <p:nvSpPr>
          <p:cNvPr id="9" name="Text 7"/>
          <p:cNvSpPr/>
          <p:nvPr/>
        </p:nvSpPr>
        <p:spPr>
          <a:xfrm>
            <a:off x="2194359" y="3219195"/>
            <a:ext cx="867228" cy="231379"/>
          </a:xfrm>
          <a:prstGeom prst="rect">
            <a:avLst/>
          </a:prstGeom>
          <a:noFill/>
          <a:ln/>
        </p:spPr>
        <p:txBody>
          <a:bodyPr wrap="square" lIns="0" tIns="0" rIns="0" bIns="0" rtlCol="0" anchor="ctr"/>
          <a:lstStyle/>
          <a:p>
            <a:pPr marL="0" indent="0">
              <a:buNone/>
            </a:pPr>
            <a:r>
              <a:rPr lang="en-US" sz="1000" b="1" dirty="0">
                <a:solidFill>
                  <a:srgbClr val="19B087"/>
                </a:solidFill>
                <a:latin typeface="Calibri" pitchFamily="34" charset="0"/>
                <a:ea typeface="Calibri" pitchFamily="34" charset="-122"/>
                <a:cs typeface="Calibri" pitchFamily="34" charset="-120"/>
              </a:rPr>
              <a:t>SOM</a:t>
            </a:r>
            <a:endParaRPr lang="en-US" sz="1000" dirty="0"/>
          </a:p>
        </p:txBody>
      </p:sp>
      <p:sp>
        <p:nvSpPr>
          <p:cNvPr id="10" name="Text 8"/>
          <p:cNvSpPr/>
          <p:nvPr/>
        </p:nvSpPr>
        <p:spPr>
          <a:xfrm>
            <a:off x="605155" y="4561532"/>
            <a:ext cx="1828800" cy="370984"/>
          </a:xfrm>
          <a:prstGeom prst="rect">
            <a:avLst/>
          </a:prstGeom>
          <a:noFill/>
          <a:ln/>
        </p:spPr>
        <p:txBody>
          <a:bodyPr wrap="square" lIns="0" tIns="0" rIns="0" bIns="0" rtlCol="0" anchor="ctr"/>
          <a:lstStyle/>
          <a:p>
            <a:pPr marL="0" indent="0">
              <a:buNone/>
            </a:pPr>
            <a:r>
              <a:rPr lang="en-US" sz="1600" b="1" dirty="0">
                <a:solidFill>
                  <a:srgbClr val="5A23B1"/>
                </a:solidFill>
                <a:latin typeface="Georgia" pitchFamily="34" charset="0"/>
                <a:ea typeface="Georgia" pitchFamily="34" charset="-122"/>
                <a:cs typeface="Georgia" pitchFamily="34" charset="-120"/>
              </a:rPr>
              <a:t>$13T</a:t>
            </a:r>
            <a:endParaRPr lang="en-US" sz="1600" dirty="0">
              <a:solidFill>
                <a:srgbClr val="5A23B1"/>
              </a:solidFill>
            </a:endParaRPr>
          </a:p>
        </p:txBody>
      </p:sp>
      <p:sp>
        <p:nvSpPr>
          <p:cNvPr id="11" name="Text 9"/>
          <p:cNvSpPr/>
          <p:nvPr/>
        </p:nvSpPr>
        <p:spPr>
          <a:xfrm>
            <a:off x="1199515" y="4608912"/>
            <a:ext cx="1695450" cy="250411"/>
          </a:xfrm>
          <a:prstGeom prst="rect">
            <a:avLst/>
          </a:prstGeom>
          <a:noFill/>
          <a:ln/>
        </p:spPr>
        <p:txBody>
          <a:bodyPr wrap="square" lIns="0" tIns="0" rIns="0" bIns="0" rtlCol="0" anchor="ctr"/>
          <a:lstStyle/>
          <a:p>
            <a:pPr marL="0" indent="0">
              <a:lnSpc>
                <a:spcPct val="140000"/>
              </a:lnSpc>
              <a:buNone/>
            </a:pPr>
            <a:r>
              <a:rPr lang="en-US" sz="1100" dirty="0">
                <a:solidFill>
                  <a:srgbClr val="5A23B1"/>
                </a:solidFill>
                <a:latin typeface="Calibri" pitchFamily="34" charset="0"/>
                <a:ea typeface="Calibri" pitchFamily="34" charset="-122"/>
                <a:cs typeface="Calibri" pitchFamily="34" charset="-120"/>
              </a:rPr>
              <a:t>Global construction industry</a:t>
            </a:r>
            <a:endParaRPr lang="en-US" sz="1100" dirty="0">
              <a:solidFill>
                <a:srgbClr val="5A23B1"/>
              </a:solidFill>
            </a:endParaRPr>
          </a:p>
        </p:txBody>
      </p:sp>
      <p:sp>
        <p:nvSpPr>
          <p:cNvPr id="12" name="Text 10"/>
          <p:cNvSpPr/>
          <p:nvPr/>
        </p:nvSpPr>
        <p:spPr>
          <a:xfrm>
            <a:off x="2894965" y="4553690"/>
            <a:ext cx="730250" cy="370984"/>
          </a:xfrm>
          <a:prstGeom prst="rect">
            <a:avLst/>
          </a:prstGeom>
          <a:noFill/>
          <a:ln/>
        </p:spPr>
        <p:txBody>
          <a:bodyPr wrap="square" lIns="0" tIns="0" rIns="0" bIns="0" rtlCol="0" anchor="ctr"/>
          <a:lstStyle/>
          <a:p>
            <a:pPr marL="0" indent="0">
              <a:buNone/>
            </a:pPr>
            <a:r>
              <a:rPr lang="en-US" sz="1600" b="1" dirty="0">
                <a:solidFill>
                  <a:srgbClr val="D1D5DB"/>
                </a:solidFill>
                <a:latin typeface="Georgia" pitchFamily="34" charset="0"/>
                <a:ea typeface="Georgia" pitchFamily="34" charset="-122"/>
                <a:cs typeface="Georgia" pitchFamily="34" charset="-120"/>
              </a:rPr>
              <a:t>$680B</a:t>
            </a:r>
            <a:endParaRPr lang="en-US" sz="1600" dirty="0">
              <a:solidFill>
                <a:srgbClr val="D1D5DB"/>
              </a:solidFill>
            </a:endParaRPr>
          </a:p>
        </p:txBody>
      </p:sp>
      <p:sp>
        <p:nvSpPr>
          <p:cNvPr id="13" name="Text 11"/>
          <p:cNvSpPr/>
          <p:nvPr/>
        </p:nvSpPr>
        <p:spPr>
          <a:xfrm>
            <a:off x="3687989" y="4507404"/>
            <a:ext cx="2103120" cy="453425"/>
          </a:xfrm>
          <a:prstGeom prst="rect">
            <a:avLst/>
          </a:prstGeom>
          <a:noFill/>
          <a:ln/>
        </p:spPr>
        <p:txBody>
          <a:bodyPr wrap="square" lIns="0" tIns="0" rIns="0" bIns="0" rtlCol="0" anchor="ctr"/>
          <a:lstStyle/>
          <a:p>
            <a:pPr marL="0" indent="0">
              <a:lnSpc>
                <a:spcPct val="140000"/>
              </a:lnSpc>
              <a:buNone/>
            </a:pPr>
            <a:r>
              <a:rPr lang="en-US" sz="1100" dirty="0">
                <a:solidFill>
                  <a:srgbClr val="D1D5DB"/>
                </a:solidFill>
                <a:latin typeface="Calibri" pitchFamily="34" charset="0"/>
                <a:ea typeface="Calibri" pitchFamily="34" charset="-122"/>
                <a:cs typeface="Calibri" pitchFamily="34" charset="-120"/>
              </a:rPr>
              <a:t>EPC and large capital projects</a:t>
            </a:r>
            <a:endParaRPr lang="en-US" sz="1100" dirty="0">
              <a:solidFill>
                <a:srgbClr val="D1D5DB"/>
              </a:solidFill>
            </a:endParaRPr>
          </a:p>
          <a:p>
            <a:pPr marL="0" indent="0">
              <a:lnSpc>
                <a:spcPct val="140000"/>
              </a:lnSpc>
              <a:buNone/>
            </a:pPr>
            <a:r>
              <a:rPr lang="en-US" sz="1100" dirty="0">
                <a:solidFill>
                  <a:srgbClr val="D1D5DB"/>
                </a:solidFill>
                <a:latin typeface="Calibri" pitchFamily="34" charset="0"/>
                <a:ea typeface="Calibri" pitchFamily="34" charset="-122"/>
                <a:cs typeface="Calibri" pitchFamily="34" charset="-120"/>
              </a:rPr>
              <a:t>(Australia + North America)</a:t>
            </a:r>
            <a:endParaRPr lang="en-US" sz="1100" dirty="0">
              <a:solidFill>
                <a:srgbClr val="D1D5DB"/>
              </a:solidFill>
            </a:endParaRPr>
          </a:p>
        </p:txBody>
      </p:sp>
      <p:sp>
        <p:nvSpPr>
          <p:cNvPr id="14" name="Text 12"/>
          <p:cNvSpPr/>
          <p:nvPr/>
        </p:nvSpPr>
        <p:spPr>
          <a:xfrm>
            <a:off x="5516789" y="4553690"/>
            <a:ext cx="679269" cy="370984"/>
          </a:xfrm>
          <a:prstGeom prst="rect">
            <a:avLst/>
          </a:prstGeom>
          <a:noFill/>
          <a:ln/>
        </p:spPr>
        <p:txBody>
          <a:bodyPr wrap="square" lIns="0" tIns="0" rIns="0" bIns="0" rtlCol="0" anchor="ctr"/>
          <a:lstStyle/>
          <a:p>
            <a:pPr marL="0" indent="0">
              <a:buNone/>
            </a:pPr>
            <a:r>
              <a:rPr lang="en-US" sz="1600" b="1" dirty="0">
                <a:solidFill>
                  <a:srgbClr val="19B087"/>
                </a:solidFill>
                <a:latin typeface="Georgia" pitchFamily="34" charset="0"/>
                <a:ea typeface="Georgia" pitchFamily="34" charset="-122"/>
                <a:cs typeface="Georgia" pitchFamily="34" charset="-120"/>
              </a:rPr>
              <a:t>$2.5B</a:t>
            </a:r>
            <a:endParaRPr lang="en-US" sz="1600" dirty="0">
              <a:solidFill>
                <a:srgbClr val="19B087"/>
              </a:solidFill>
            </a:endParaRPr>
          </a:p>
        </p:txBody>
      </p:sp>
      <p:sp>
        <p:nvSpPr>
          <p:cNvPr id="15" name="Text 13"/>
          <p:cNvSpPr/>
          <p:nvPr/>
        </p:nvSpPr>
        <p:spPr>
          <a:xfrm>
            <a:off x="6196058" y="4487848"/>
            <a:ext cx="2401842" cy="453425"/>
          </a:xfrm>
          <a:prstGeom prst="rect">
            <a:avLst/>
          </a:prstGeom>
          <a:noFill/>
          <a:ln/>
        </p:spPr>
        <p:txBody>
          <a:bodyPr wrap="square" lIns="0" tIns="0" rIns="0" bIns="0" rtlCol="0" anchor="ctr"/>
          <a:lstStyle/>
          <a:p>
            <a:pPr marL="0" indent="0">
              <a:lnSpc>
                <a:spcPct val="140000"/>
              </a:lnSpc>
              <a:buNone/>
            </a:pPr>
            <a:r>
              <a:rPr lang="en-US" sz="1100" dirty="0">
                <a:solidFill>
                  <a:srgbClr val="19B087"/>
                </a:solidFill>
                <a:latin typeface="Calibri" pitchFamily="34" charset="0"/>
                <a:ea typeface="Calibri" pitchFamily="34" charset="-122"/>
                <a:cs typeface="Calibri" pitchFamily="34" charset="-120"/>
              </a:rPr>
              <a:t>EPC contract management</a:t>
            </a:r>
            <a:r>
              <a:rPr lang="en-US" sz="1100" dirty="0">
                <a:solidFill>
                  <a:srgbClr val="19B087"/>
                </a:solidFill>
              </a:rPr>
              <a:t> </a:t>
            </a:r>
            <a:r>
              <a:rPr lang="en-US" sz="1100" dirty="0">
                <a:solidFill>
                  <a:srgbClr val="19B087"/>
                </a:solidFill>
                <a:latin typeface="Calibri" pitchFamily="34" charset="0"/>
                <a:ea typeface="Calibri" pitchFamily="34" charset="-122"/>
                <a:cs typeface="Calibri" pitchFamily="34" charset="-120"/>
              </a:rPr>
              <a:t>software (beachhead)</a:t>
            </a:r>
            <a:endParaRPr lang="en-US" sz="1100" dirty="0">
              <a:solidFill>
                <a:srgbClr val="19B087"/>
              </a:solidFill>
            </a:endParaRPr>
          </a:p>
        </p:txBody>
      </p:sp>
      <p:sp>
        <p:nvSpPr>
          <p:cNvPr id="16" name="Shape 11">
            <a:extLst>
              <a:ext uri="{FF2B5EF4-FFF2-40B4-BE49-F238E27FC236}">
                <a16:creationId xmlns:a16="http://schemas.microsoft.com/office/drawing/2014/main" id="{A21D753D-C8FA-BAAC-E837-65F1ACC9EE23}"/>
              </a:ext>
            </a:extLst>
          </p:cNvPr>
          <p:cNvSpPr/>
          <p:nvPr/>
        </p:nvSpPr>
        <p:spPr>
          <a:xfrm>
            <a:off x="5303520" y="2089226"/>
            <a:ext cx="3061970" cy="2231314"/>
          </a:xfrm>
          <a:prstGeom prst="rect">
            <a:avLst/>
          </a:prstGeom>
          <a:solidFill>
            <a:srgbClr val="261350"/>
          </a:solidFill>
          <a:ln/>
        </p:spPr>
        <p:txBody>
          <a:bodyPr/>
          <a:lstStyle/>
          <a:p>
            <a:endParaRPr lang="en-AU"/>
          </a:p>
        </p:txBody>
      </p:sp>
      <p:sp>
        <p:nvSpPr>
          <p:cNvPr id="17" name="Text 12">
            <a:extLst>
              <a:ext uri="{FF2B5EF4-FFF2-40B4-BE49-F238E27FC236}">
                <a16:creationId xmlns:a16="http://schemas.microsoft.com/office/drawing/2014/main" id="{7C7ED197-6380-172E-8D5C-F91D5B9C7C65}"/>
              </a:ext>
            </a:extLst>
          </p:cNvPr>
          <p:cNvSpPr/>
          <p:nvPr/>
        </p:nvSpPr>
        <p:spPr>
          <a:xfrm>
            <a:off x="5375910" y="2175255"/>
            <a:ext cx="2989580" cy="235250"/>
          </a:xfrm>
          <a:prstGeom prst="rect">
            <a:avLst/>
          </a:prstGeom>
          <a:solidFill>
            <a:srgbClr val="261350"/>
          </a:solid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600" b="1" kern="0" spc="300" dirty="0">
                <a:solidFill>
                  <a:srgbClr val="5A23B1"/>
                </a:solidFill>
                <a:latin typeface="Trebuchet MS" pitchFamily="34" charset="0"/>
                <a:ea typeface="Trebuchet MS" pitchFamily="34" charset="-122"/>
                <a:cs typeface="Trebuchet MS" pitchFamily="34" charset="-120"/>
              </a:rPr>
              <a:t>PRICING</a:t>
            </a:r>
            <a:endParaRPr lang="en-US" sz="1600" dirty="0"/>
          </a:p>
        </p:txBody>
      </p:sp>
      <p:sp>
        <p:nvSpPr>
          <p:cNvPr id="18" name="Text 13">
            <a:extLst>
              <a:ext uri="{FF2B5EF4-FFF2-40B4-BE49-F238E27FC236}">
                <a16:creationId xmlns:a16="http://schemas.microsoft.com/office/drawing/2014/main" id="{2E9C8E54-E12E-5B0D-D29D-D50219875FFC}"/>
              </a:ext>
            </a:extLst>
          </p:cNvPr>
          <p:cNvSpPr/>
          <p:nvPr/>
        </p:nvSpPr>
        <p:spPr>
          <a:xfrm>
            <a:off x="5375909" y="2506105"/>
            <a:ext cx="1559293" cy="196042"/>
          </a:xfrm>
          <a:prstGeom prst="rect">
            <a:avLst/>
          </a:prstGeom>
          <a:solidFill>
            <a:srgbClr val="261350"/>
          </a:solid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b="1" dirty="0">
                <a:solidFill>
                  <a:schemeClr val="bg1"/>
                </a:solidFill>
                <a:latin typeface="Calibri" pitchFamily="34" charset="0"/>
                <a:ea typeface="Calibri" pitchFamily="34" charset="-122"/>
                <a:cs typeface="Calibri" pitchFamily="34" charset="-120"/>
              </a:rPr>
              <a:t>Starter (Free)</a:t>
            </a:r>
            <a:endParaRPr lang="en-US" sz="1100" dirty="0">
              <a:solidFill>
                <a:schemeClr val="bg1"/>
              </a:solidFill>
            </a:endParaRPr>
          </a:p>
        </p:txBody>
      </p:sp>
      <p:sp>
        <p:nvSpPr>
          <p:cNvPr id="19" name="Text 14">
            <a:extLst>
              <a:ext uri="{FF2B5EF4-FFF2-40B4-BE49-F238E27FC236}">
                <a16:creationId xmlns:a16="http://schemas.microsoft.com/office/drawing/2014/main" id="{9FD82701-4A92-760B-AB36-F5C46D3878CB}"/>
              </a:ext>
            </a:extLst>
          </p:cNvPr>
          <p:cNvSpPr/>
          <p:nvPr/>
        </p:nvSpPr>
        <p:spPr>
          <a:xfrm>
            <a:off x="7021829" y="2506105"/>
            <a:ext cx="1299411" cy="196042"/>
          </a:xfrm>
          <a:prstGeom prst="rect">
            <a:avLst/>
          </a:prstGeom>
          <a:solidFill>
            <a:srgbClr val="261350"/>
          </a:solid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b="1" dirty="0">
                <a:solidFill>
                  <a:srgbClr val="5A23B1"/>
                </a:solidFill>
                <a:latin typeface="Georgia" pitchFamily="34" charset="0"/>
                <a:ea typeface="Georgia" pitchFamily="34" charset="-122"/>
                <a:cs typeface="Georgia" pitchFamily="34" charset="-120"/>
              </a:rPr>
              <a:t>$0/mo</a:t>
            </a:r>
            <a:endParaRPr lang="en-US" sz="1100" dirty="0"/>
          </a:p>
        </p:txBody>
      </p:sp>
      <p:sp>
        <p:nvSpPr>
          <p:cNvPr id="20" name="Text 15">
            <a:extLst>
              <a:ext uri="{FF2B5EF4-FFF2-40B4-BE49-F238E27FC236}">
                <a16:creationId xmlns:a16="http://schemas.microsoft.com/office/drawing/2014/main" id="{920F5414-CE0C-C978-A53E-6A73C48C52F8}"/>
              </a:ext>
            </a:extLst>
          </p:cNvPr>
          <p:cNvSpPr/>
          <p:nvPr/>
        </p:nvSpPr>
        <p:spPr>
          <a:xfrm>
            <a:off x="5375909" y="2762137"/>
            <a:ext cx="2945331" cy="235250"/>
          </a:xfrm>
          <a:prstGeom prst="rect">
            <a:avLst/>
          </a:prstGeom>
          <a:solidFill>
            <a:srgbClr val="261350"/>
          </a:solid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000" dirty="0">
                <a:solidFill>
                  <a:srgbClr val="4B5563"/>
                </a:solidFill>
                <a:latin typeface="Calibri" pitchFamily="34" charset="0"/>
                <a:ea typeface="Calibri" pitchFamily="34" charset="-122"/>
                <a:cs typeface="Calibri" pitchFamily="34" charset="-120"/>
              </a:rPr>
              <a:t>1 project, 3 users, basic tracking</a:t>
            </a:r>
            <a:endParaRPr lang="en-US" sz="1000" dirty="0"/>
          </a:p>
        </p:txBody>
      </p:sp>
      <p:sp>
        <p:nvSpPr>
          <p:cNvPr id="21" name="Text 16">
            <a:extLst>
              <a:ext uri="{FF2B5EF4-FFF2-40B4-BE49-F238E27FC236}">
                <a16:creationId xmlns:a16="http://schemas.microsoft.com/office/drawing/2014/main" id="{29D16351-53E8-55E6-C3B6-A4851C2EFF6F}"/>
              </a:ext>
            </a:extLst>
          </p:cNvPr>
          <p:cNvSpPr/>
          <p:nvPr/>
        </p:nvSpPr>
        <p:spPr>
          <a:xfrm>
            <a:off x="5375910" y="3104758"/>
            <a:ext cx="1559293" cy="196042"/>
          </a:xfrm>
          <a:prstGeom prst="rect">
            <a:avLst/>
          </a:prstGeom>
          <a:solidFill>
            <a:srgbClr val="261350"/>
          </a:solid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b="1" dirty="0">
                <a:solidFill>
                  <a:schemeClr val="bg1"/>
                </a:solidFill>
                <a:latin typeface="Calibri" pitchFamily="34" charset="0"/>
                <a:ea typeface="Calibri" pitchFamily="34" charset="-122"/>
                <a:cs typeface="Calibri" pitchFamily="34" charset="-120"/>
              </a:rPr>
              <a:t>Professional</a:t>
            </a:r>
            <a:endParaRPr lang="en-US" sz="1100" dirty="0">
              <a:solidFill>
                <a:schemeClr val="bg1"/>
              </a:solidFill>
            </a:endParaRPr>
          </a:p>
        </p:txBody>
      </p:sp>
      <p:sp>
        <p:nvSpPr>
          <p:cNvPr id="22" name="Text 17">
            <a:extLst>
              <a:ext uri="{FF2B5EF4-FFF2-40B4-BE49-F238E27FC236}">
                <a16:creationId xmlns:a16="http://schemas.microsoft.com/office/drawing/2014/main" id="{F07FA049-44E2-4869-6DA5-4C89D3C945A7}"/>
              </a:ext>
            </a:extLst>
          </p:cNvPr>
          <p:cNvSpPr/>
          <p:nvPr/>
        </p:nvSpPr>
        <p:spPr>
          <a:xfrm>
            <a:off x="7021830" y="3104758"/>
            <a:ext cx="1299411" cy="196042"/>
          </a:xfrm>
          <a:prstGeom prst="rect">
            <a:avLst/>
          </a:prstGeom>
          <a:solidFill>
            <a:srgbClr val="261350"/>
          </a:solid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b="1" dirty="0">
                <a:solidFill>
                  <a:srgbClr val="5A23B1"/>
                </a:solidFill>
                <a:latin typeface="Georgia" pitchFamily="34" charset="0"/>
                <a:ea typeface="Georgia" pitchFamily="34" charset="-122"/>
                <a:cs typeface="Georgia" pitchFamily="34" charset="-120"/>
              </a:rPr>
              <a:t>$199/mo</a:t>
            </a:r>
            <a:endParaRPr lang="en-US" sz="1100" dirty="0"/>
          </a:p>
        </p:txBody>
      </p:sp>
      <p:sp>
        <p:nvSpPr>
          <p:cNvPr id="23" name="Text 18">
            <a:extLst>
              <a:ext uri="{FF2B5EF4-FFF2-40B4-BE49-F238E27FC236}">
                <a16:creationId xmlns:a16="http://schemas.microsoft.com/office/drawing/2014/main" id="{7150C2EC-4711-567E-B2E5-DEF7C0444119}"/>
              </a:ext>
            </a:extLst>
          </p:cNvPr>
          <p:cNvSpPr/>
          <p:nvPr/>
        </p:nvSpPr>
        <p:spPr>
          <a:xfrm>
            <a:off x="5375910" y="3360790"/>
            <a:ext cx="2945331" cy="235250"/>
          </a:xfrm>
          <a:prstGeom prst="rect">
            <a:avLst/>
          </a:prstGeom>
          <a:solidFill>
            <a:srgbClr val="261350"/>
          </a:solid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000" dirty="0">
                <a:solidFill>
                  <a:srgbClr val="4B5563"/>
                </a:solidFill>
                <a:latin typeface="Calibri" pitchFamily="34" charset="0"/>
                <a:ea typeface="Calibri" pitchFamily="34" charset="-122"/>
                <a:cs typeface="Calibri" pitchFamily="34" charset="-120"/>
              </a:rPr>
              <a:t>10 projects, AI parsing, blockchain, work delivery tools</a:t>
            </a:r>
            <a:endParaRPr lang="en-US" sz="1000" dirty="0"/>
          </a:p>
        </p:txBody>
      </p:sp>
      <p:sp>
        <p:nvSpPr>
          <p:cNvPr id="24" name="Text 19">
            <a:extLst>
              <a:ext uri="{FF2B5EF4-FFF2-40B4-BE49-F238E27FC236}">
                <a16:creationId xmlns:a16="http://schemas.microsoft.com/office/drawing/2014/main" id="{8D0487F7-FDD2-34CF-FDE0-48A652715660}"/>
              </a:ext>
            </a:extLst>
          </p:cNvPr>
          <p:cNvSpPr/>
          <p:nvPr/>
        </p:nvSpPr>
        <p:spPr>
          <a:xfrm>
            <a:off x="5375910" y="3703411"/>
            <a:ext cx="1559293" cy="196042"/>
          </a:xfrm>
          <a:prstGeom prst="rect">
            <a:avLst/>
          </a:prstGeom>
          <a:solidFill>
            <a:srgbClr val="261350"/>
          </a:solid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b="1" dirty="0">
                <a:solidFill>
                  <a:schemeClr val="bg1"/>
                </a:solidFill>
                <a:latin typeface="Calibri" pitchFamily="34" charset="0"/>
                <a:ea typeface="Calibri" pitchFamily="34" charset="-122"/>
                <a:cs typeface="Calibri" pitchFamily="34" charset="-120"/>
              </a:rPr>
              <a:t>Enterprise</a:t>
            </a:r>
            <a:endParaRPr lang="en-US" sz="1100" dirty="0">
              <a:solidFill>
                <a:schemeClr val="bg1"/>
              </a:solidFill>
            </a:endParaRPr>
          </a:p>
        </p:txBody>
      </p:sp>
      <p:sp>
        <p:nvSpPr>
          <p:cNvPr id="25" name="Text 20">
            <a:extLst>
              <a:ext uri="{FF2B5EF4-FFF2-40B4-BE49-F238E27FC236}">
                <a16:creationId xmlns:a16="http://schemas.microsoft.com/office/drawing/2014/main" id="{6D326789-A2DA-BBB8-2055-507F02D96902}"/>
              </a:ext>
            </a:extLst>
          </p:cNvPr>
          <p:cNvSpPr/>
          <p:nvPr/>
        </p:nvSpPr>
        <p:spPr>
          <a:xfrm>
            <a:off x="7021830" y="3703411"/>
            <a:ext cx="1299411" cy="196042"/>
          </a:xfrm>
          <a:prstGeom prst="rect">
            <a:avLst/>
          </a:prstGeom>
          <a:solidFill>
            <a:srgbClr val="261350"/>
          </a:solid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b="1" dirty="0">
                <a:solidFill>
                  <a:srgbClr val="5A23B1"/>
                </a:solidFill>
                <a:latin typeface="Georgia" pitchFamily="34" charset="0"/>
                <a:ea typeface="Georgia" pitchFamily="34" charset="-122"/>
                <a:cs typeface="Georgia" pitchFamily="34" charset="-120"/>
              </a:rPr>
              <a:t>Custom</a:t>
            </a:r>
            <a:endParaRPr lang="en-US" sz="1100" dirty="0"/>
          </a:p>
        </p:txBody>
      </p:sp>
      <p:sp>
        <p:nvSpPr>
          <p:cNvPr id="26" name="Text 21">
            <a:extLst>
              <a:ext uri="{FF2B5EF4-FFF2-40B4-BE49-F238E27FC236}">
                <a16:creationId xmlns:a16="http://schemas.microsoft.com/office/drawing/2014/main" id="{6C7B8ECD-F820-2D0E-EDF6-8A520CFC0492}"/>
              </a:ext>
            </a:extLst>
          </p:cNvPr>
          <p:cNvSpPr/>
          <p:nvPr/>
        </p:nvSpPr>
        <p:spPr>
          <a:xfrm>
            <a:off x="5375910" y="3959443"/>
            <a:ext cx="2945331" cy="235250"/>
          </a:xfrm>
          <a:prstGeom prst="rect">
            <a:avLst/>
          </a:prstGeom>
          <a:solidFill>
            <a:srgbClr val="261350"/>
          </a:solid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000" dirty="0">
                <a:solidFill>
                  <a:srgbClr val="4B5563"/>
                </a:solidFill>
                <a:latin typeface="Calibri" pitchFamily="34" charset="0"/>
                <a:ea typeface="Calibri" pitchFamily="34" charset="-122"/>
                <a:cs typeface="Calibri" pitchFamily="34" charset="-120"/>
              </a:rPr>
              <a:t>Unlimited, smart contracts, API, SSO</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54864" cy="5143500"/>
          </a:xfrm>
          <a:prstGeom prst="rect">
            <a:avLst/>
          </a:prstGeom>
          <a:solidFill>
            <a:srgbClr val="5A23B1"/>
          </a:solidFill>
          <a:ln/>
        </p:spPr>
        <p:txBody>
          <a:bodyPr/>
          <a:lstStyle/>
          <a:p>
            <a:endParaRPr lang="en-AU"/>
          </a:p>
        </p:txBody>
      </p:sp>
      <p:sp>
        <p:nvSpPr>
          <p:cNvPr id="3" name="Text 1"/>
          <p:cNvSpPr/>
          <p:nvPr/>
        </p:nvSpPr>
        <p:spPr>
          <a:xfrm>
            <a:off x="731520" y="365760"/>
            <a:ext cx="4572000" cy="365760"/>
          </a:xfrm>
          <a:prstGeom prst="rect">
            <a:avLst/>
          </a:prstGeom>
          <a:noFill/>
          <a:ln/>
        </p:spPr>
        <p:txBody>
          <a:bodyPr wrap="square" lIns="0" tIns="0" rIns="0" bIns="0" rtlCol="0" anchor="ctr"/>
          <a:lstStyle/>
          <a:p>
            <a:pPr marL="0" indent="0">
              <a:buNone/>
            </a:pPr>
            <a:r>
              <a:rPr lang="en-US" sz="1200" b="1" kern="0" spc="600" dirty="0">
                <a:solidFill>
                  <a:srgbClr val="5A23B1"/>
                </a:solidFill>
                <a:latin typeface="Trebuchet MS" pitchFamily="34" charset="0"/>
                <a:ea typeface="Trebuchet MS" pitchFamily="34" charset="-122"/>
                <a:cs typeface="Trebuchet MS" pitchFamily="34" charset="-120"/>
              </a:rPr>
              <a:t>BUSINESS MODEL</a:t>
            </a:r>
            <a:endParaRPr lang="en-US" sz="1200" dirty="0"/>
          </a:p>
        </p:txBody>
      </p:sp>
      <p:sp>
        <p:nvSpPr>
          <p:cNvPr id="4" name="Text 2"/>
          <p:cNvSpPr/>
          <p:nvPr/>
        </p:nvSpPr>
        <p:spPr>
          <a:xfrm>
            <a:off x="731520" y="609600"/>
            <a:ext cx="7315200" cy="640080"/>
          </a:xfrm>
          <a:prstGeom prst="rect">
            <a:avLst/>
          </a:prstGeom>
          <a:noFill/>
          <a:ln/>
        </p:spPr>
        <p:txBody>
          <a:bodyPr wrap="square" lIns="0" tIns="0" rIns="0" bIns="0" rtlCol="0" anchor="ctr"/>
          <a:lstStyle/>
          <a:p>
            <a:pPr marL="0" indent="0">
              <a:buNone/>
            </a:pPr>
            <a:r>
              <a:rPr lang="en-US" sz="2800" b="1" dirty="0">
                <a:solidFill>
                  <a:srgbClr val="0A0A0F"/>
                </a:solidFill>
                <a:latin typeface="Georgia" pitchFamily="34" charset="0"/>
                <a:ea typeface="Georgia" pitchFamily="34" charset="-122"/>
                <a:cs typeface="Georgia" pitchFamily="34" charset="-120"/>
              </a:rPr>
              <a:t>Three revenue layers that compound.</a:t>
            </a:r>
            <a:endParaRPr lang="en-US" sz="2800" dirty="0"/>
          </a:p>
        </p:txBody>
      </p:sp>
      <p:sp>
        <p:nvSpPr>
          <p:cNvPr id="5" name="Shape 3"/>
          <p:cNvSpPr>
            <a:spLocks/>
          </p:cNvSpPr>
          <p:nvPr/>
        </p:nvSpPr>
        <p:spPr>
          <a:xfrm>
            <a:off x="731520" y="1267968"/>
            <a:ext cx="7680960" cy="868680"/>
          </a:xfrm>
          <a:prstGeom prst="rect">
            <a:avLst/>
          </a:prstGeom>
          <a:solidFill>
            <a:srgbClr val="F8F7FC"/>
          </a:solidFill>
          <a:ln/>
          <a:effectLst>
            <a:outerShdw blurRad="50800" dist="25400" dir="8100000" algn="bl" rotWithShape="0">
              <a:srgbClr val="000000">
                <a:alpha val="6000"/>
              </a:srgbClr>
            </a:outerShdw>
          </a:effectLst>
        </p:spPr>
        <p:txBody>
          <a:bodyPr/>
          <a:lstStyle/>
          <a:p>
            <a:endParaRPr lang="en-AU"/>
          </a:p>
        </p:txBody>
      </p:sp>
      <p:sp>
        <p:nvSpPr>
          <p:cNvPr id="6" name="Shape 4"/>
          <p:cNvSpPr/>
          <p:nvPr/>
        </p:nvSpPr>
        <p:spPr>
          <a:xfrm>
            <a:off x="731520" y="1267968"/>
            <a:ext cx="54864" cy="868680"/>
          </a:xfrm>
          <a:prstGeom prst="rect">
            <a:avLst/>
          </a:prstGeom>
          <a:solidFill>
            <a:srgbClr val="5A23B1"/>
          </a:solidFill>
          <a:ln/>
        </p:spPr>
        <p:txBody>
          <a:bodyPr/>
          <a:lstStyle/>
          <a:p>
            <a:endParaRPr lang="en-AU"/>
          </a:p>
        </p:txBody>
      </p:sp>
      <p:sp>
        <p:nvSpPr>
          <p:cNvPr id="7" name="Text 5"/>
          <p:cNvSpPr/>
          <p:nvPr/>
        </p:nvSpPr>
        <p:spPr>
          <a:xfrm>
            <a:off x="1097280" y="1359408"/>
            <a:ext cx="2286000" cy="320040"/>
          </a:xfrm>
          <a:prstGeom prst="rect">
            <a:avLst/>
          </a:prstGeom>
          <a:noFill/>
          <a:ln/>
        </p:spPr>
        <p:txBody>
          <a:bodyPr wrap="square" lIns="0" tIns="0" rIns="0" bIns="0" rtlCol="0" anchor="ctr"/>
          <a:lstStyle/>
          <a:p>
            <a:pPr marL="0" indent="0">
              <a:buNone/>
            </a:pPr>
            <a:r>
              <a:rPr lang="en-US" sz="1500" b="1" dirty="0">
                <a:solidFill>
                  <a:srgbClr val="0A0A0F"/>
                </a:solidFill>
                <a:latin typeface="Trebuchet MS" pitchFamily="34" charset="0"/>
                <a:ea typeface="Trebuchet MS" pitchFamily="34" charset="-122"/>
                <a:cs typeface="Trebuchet MS" pitchFamily="34" charset="-120"/>
              </a:rPr>
              <a:t>SaaS Subscriptions</a:t>
            </a:r>
            <a:endParaRPr lang="en-US" sz="1500" dirty="0"/>
          </a:p>
        </p:txBody>
      </p:sp>
      <p:sp>
        <p:nvSpPr>
          <p:cNvPr id="8" name="Text 6"/>
          <p:cNvSpPr/>
          <p:nvPr/>
        </p:nvSpPr>
        <p:spPr>
          <a:xfrm>
            <a:off x="1097280" y="1697736"/>
            <a:ext cx="6858000" cy="365760"/>
          </a:xfrm>
          <a:prstGeom prst="rect">
            <a:avLst/>
          </a:prstGeom>
          <a:noFill/>
          <a:ln/>
        </p:spPr>
        <p:txBody>
          <a:bodyPr wrap="square" lIns="0" tIns="0" rIns="0" bIns="0" rtlCol="0" anchor="ctr"/>
          <a:lstStyle/>
          <a:p>
            <a:pPr marL="0" indent="0">
              <a:buNone/>
            </a:pPr>
            <a:r>
              <a:rPr lang="en-US" sz="1100" dirty="0">
                <a:solidFill>
                  <a:srgbClr val="6B7280"/>
                </a:solidFill>
                <a:latin typeface="Calibri" pitchFamily="34" charset="0"/>
                <a:ea typeface="Calibri" pitchFamily="34" charset="-122"/>
                <a:cs typeface="Calibri" pitchFamily="34" charset="-120"/>
              </a:rPr>
              <a:t>Organizations pay monthly to parse contracts, track commitments, and manage projects on the platform.</a:t>
            </a:r>
            <a:endParaRPr lang="en-US" sz="1100" dirty="0"/>
          </a:p>
        </p:txBody>
      </p:sp>
      <p:sp>
        <p:nvSpPr>
          <p:cNvPr id="9" name="Shape 7"/>
          <p:cNvSpPr/>
          <p:nvPr/>
        </p:nvSpPr>
        <p:spPr>
          <a:xfrm>
            <a:off x="731520" y="2286000"/>
            <a:ext cx="7680960" cy="868680"/>
          </a:xfrm>
          <a:prstGeom prst="rect">
            <a:avLst/>
          </a:prstGeom>
          <a:solidFill>
            <a:srgbClr val="F8F7FC"/>
          </a:solidFill>
          <a:ln/>
          <a:effectLst>
            <a:outerShdw blurRad="50800" dist="25400" dir="8100000" algn="bl" rotWithShape="0">
              <a:srgbClr val="000000">
                <a:alpha val="6000"/>
              </a:srgbClr>
            </a:outerShdw>
          </a:effectLst>
        </p:spPr>
        <p:txBody>
          <a:bodyPr/>
          <a:lstStyle/>
          <a:p>
            <a:endParaRPr lang="en-AU"/>
          </a:p>
        </p:txBody>
      </p:sp>
      <p:sp>
        <p:nvSpPr>
          <p:cNvPr id="10" name="Shape 8"/>
          <p:cNvSpPr/>
          <p:nvPr/>
        </p:nvSpPr>
        <p:spPr>
          <a:xfrm>
            <a:off x="731520" y="2286000"/>
            <a:ext cx="54864" cy="868680"/>
          </a:xfrm>
          <a:prstGeom prst="rect">
            <a:avLst/>
          </a:prstGeom>
          <a:solidFill>
            <a:srgbClr val="19B087"/>
          </a:solidFill>
          <a:ln/>
        </p:spPr>
        <p:txBody>
          <a:bodyPr/>
          <a:lstStyle/>
          <a:p>
            <a:endParaRPr lang="en-AU"/>
          </a:p>
        </p:txBody>
      </p:sp>
      <p:sp>
        <p:nvSpPr>
          <p:cNvPr id="11" name="Text 9"/>
          <p:cNvSpPr/>
          <p:nvPr/>
        </p:nvSpPr>
        <p:spPr>
          <a:xfrm>
            <a:off x="1097280" y="2377440"/>
            <a:ext cx="2286000" cy="320040"/>
          </a:xfrm>
          <a:prstGeom prst="rect">
            <a:avLst/>
          </a:prstGeom>
          <a:noFill/>
          <a:ln/>
        </p:spPr>
        <p:txBody>
          <a:bodyPr wrap="square" lIns="0" tIns="0" rIns="0" bIns="0" rtlCol="0" anchor="ctr"/>
          <a:lstStyle/>
          <a:p>
            <a:pPr marL="0" indent="0">
              <a:buNone/>
            </a:pPr>
            <a:r>
              <a:rPr lang="en-US" sz="1500" b="1" dirty="0">
                <a:solidFill>
                  <a:srgbClr val="0A0A0F"/>
                </a:solidFill>
                <a:latin typeface="Trebuchet MS" pitchFamily="34" charset="0"/>
                <a:ea typeface="Trebuchet MS" pitchFamily="34" charset="-122"/>
                <a:cs typeface="Trebuchet MS" pitchFamily="34" charset="-120"/>
              </a:rPr>
              <a:t>Marketplace Fees</a:t>
            </a:r>
            <a:endParaRPr lang="en-US" sz="1500" dirty="0"/>
          </a:p>
        </p:txBody>
      </p:sp>
      <p:sp>
        <p:nvSpPr>
          <p:cNvPr id="12" name="Text 10"/>
          <p:cNvSpPr/>
          <p:nvPr/>
        </p:nvSpPr>
        <p:spPr>
          <a:xfrm>
            <a:off x="1097280" y="2715768"/>
            <a:ext cx="6858000" cy="365760"/>
          </a:xfrm>
          <a:prstGeom prst="rect">
            <a:avLst/>
          </a:prstGeom>
          <a:noFill/>
          <a:ln/>
        </p:spPr>
        <p:txBody>
          <a:bodyPr wrap="square" lIns="0" tIns="0" rIns="0" bIns="0" rtlCol="0" anchor="ctr"/>
          <a:lstStyle/>
          <a:p>
            <a:pPr marL="0" indent="0">
              <a:buNone/>
            </a:pPr>
            <a:r>
              <a:rPr lang="en-US" sz="1100" dirty="0">
                <a:solidFill>
                  <a:srgbClr val="6B7280"/>
                </a:solidFill>
                <a:latin typeface="Calibri" pitchFamily="34" charset="0"/>
                <a:ea typeface="Calibri" pitchFamily="34" charset="-122"/>
                <a:cs typeface="Calibri" pitchFamily="34" charset="-120"/>
              </a:rPr>
              <a:t>Transaction fees when parties find, contract, and complete work through the Nebula marketplace.</a:t>
            </a:r>
            <a:endParaRPr lang="en-US" sz="1100" dirty="0"/>
          </a:p>
        </p:txBody>
      </p:sp>
      <p:sp>
        <p:nvSpPr>
          <p:cNvPr id="13" name="Shape 11"/>
          <p:cNvSpPr/>
          <p:nvPr/>
        </p:nvSpPr>
        <p:spPr>
          <a:xfrm>
            <a:off x="731520" y="3246120"/>
            <a:ext cx="7680960" cy="868680"/>
          </a:xfrm>
          <a:prstGeom prst="rect">
            <a:avLst/>
          </a:prstGeom>
          <a:solidFill>
            <a:srgbClr val="F8F7FC"/>
          </a:solidFill>
          <a:ln/>
          <a:effectLst>
            <a:outerShdw blurRad="50800" dist="25400" dir="8100000" algn="bl" rotWithShape="0">
              <a:srgbClr val="000000">
                <a:alpha val="6000"/>
              </a:srgbClr>
            </a:outerShdw>
          </a:effectLst>
        </p:spPr>
        <p:txBody>
          <a:bodyPr/>
          <a:lstStyle/>
          <a:p>
            <a:endParaRPr lang="en-AU"/>
          </a:p>
        </p:txBody>
      </p:sp>
      <p:sp>
        <p:nvSpPr>
          <p:cNvPr id="14" name="Shape 12"/>
          <p:cNvSpPr/>
          <p:nvPr/>
        </p:nvSpPr>
        <p:spPr>
          <a:xfrm>
            <a:off x="731520" y="3246120"/>
            <a:ext cx="54864" cy="868680"/>
          </a:xfrm>
          <a:prstGeom prst="rect">
            <a:avLst/>
          </a:prstGeom>
          <a:solidFill>
            <a:srgbClr val="FCDC60"/>
          </a:solidFill>
          <a:ln/>
        </p:spPr>
        <p:txBody>
          <a:bodyPr/>
          <a:lstStyle/>
          <a:p>
            <a:endParaRPr lang="en-AU"/>
          </a:p>
        </p:txBody>
      </p:sp>
      <p:sp>
        <p:nvSpPr>
          <p:cNvPr id="15" name="Text 13"/>
          <p:cNvSpPr/>
          <p:nvPr/>
        </p:nvSpPr>
        <p:spPr>
          <a:xfrm>
            <a:off x="1097280" y="3337560"/>
            <a:ext cx="2286000" cy="320040"/>
          </a:xfrm>
          <a:prstGeom prst="rect">
            <a:avLst/>
          </a:prstGeom>
          <a:noFill/>
          <a:ln/>
        </p:spPr>
        <p:txBody>
          <a:bodyPr wrap="square" lIns="0" tIns="0" rIns="0" bIns="0" rtlCol="0" anchor="ctr"/>
          <a:lstStyle/>
          <a:p>
            <a:pPr marL="0" indent="0">
              <a:buNone/>
            </a:pPr>
            <a:r>
              <a:rPr lang="en-US" sz="1500" b="1" dirty="0">
                <a:solidFill>
                  <a:srgbClr val="0A0A0F"/>
                </a:solidFill>
                <a:latin typeface="Trebuchet MS" pitchFamily="34" charset="0"/>
                <a:ea typeface="Trebuchet MS" pitchFamily="34" charset="-122"/>
                <a:cs typeface="Trebuchet MS" pitchFamily="34" charset="-120"/>
              </a:rPr>
              <a:t>Smart Contract Fees</a:t>
            </a:r>
            <a:endParaRPr lang="en-US" sz="1500" dirty="0"/>
          </a:p>
        </p:txBody>
      </p:sp>
      <p:sp>
        <p:nvSpPr>
          <p:cNvPr id="16" name="Text 14"/>
          <p:cNvSpPr/>
          <p:nvPr/>
        </p:nvSpPr>
        <p:spPr>
          <a:xfrm>
            <a:off x="1097280" y="3675888"/>
            <a:ext cx="6858000" cy="365760"/>
          </a:xfrm>
          <a:prstGeom prst="rect">
            <a:avLst/>
          </a:prstGeom>
          <a:noFill/>
          <a:ln/>
        </p:spPr>
        <p:txBody>
          <a:bodyPr wrap="square" lIns="0" tIns="0" rIns="0" bIns="0" rtlCol="0" anchor="ctr"/>
          <a:lstStyle/>
          <a:p>
            <a:pPr marL="0" indent="0">
              <a:buNone/>
            </a:pPr>
            <a:r>
              <a:rPr lang="en-US" sz="1100" dirty="0">
                <a:solidFill>
                  <a:srgbClr val="6B7280"/>
                </a:solidFill>
                <a:latin typeface="Calibri" pitchFamily="34" charset="0"/>
                <a:ea typeface="Calibri" pitchFamily="34" charset="-122"/>
                <a:cs typeface="Calibri" pitchFamily="34" charset="-120"/>
              </a:rPr>
              <a:t>Execution fees when self-enforcing contracts process payments, penalties, or milestone releases.</a:t>
            </a:r>
            <a:endParaRPr lang="en-US" sz="1100" dirty="0"/>
          </a:p>
        </p:txBody>
      </p:sp>
      <p:sp>
        <p:nvSpPr>
          <p:cNvPr id="17" name="Shape 15"/>
          <p:cNvSpPr/>
          <p:nvPr/>
        </p:nvSpPr>
        <p:spPr>
          <a:xfrm>
            <a:off x="731520" y="4282440"/>
            <a:ext cx="7680960" cy="563880"/>
          </a:xfrm>
          <a:prstGeom prst="rect">
            <a:avLst/>
          </a:prstGeom>
          <a:solidFill>
            <a:srgbClr val="5A23B1"/>
          </a:solidFill>
          <a:ln/>
        </p:spPr>
        <p:txBody>
          <a:bodyPr/>
          <a:lstStyle/>
          <a:p>
            <a:endParaRPr lang="en-AU"/>
          </a:p>
        </p:txBody>
      </p:sp>
      <p:sp>
        <p:nvSpPr>
          <p:cNvPr id="18" name="Text 16"/>
          <p:cNvSpPr/>
          <p:nvPr/>
        </p:nvSpPr>
        <p:spPr>
          <a:xfrm>
            <a:off x="1097280" y="4282440"/>
            <a:ext cx="7132320" cy="563880"/>
          </a:xfrm>
          <a:prstGeom prst="rect">
            <a:avLst/>
          </a:prstGeom>
          <a:noFill/>
          <a:ln/>
        </p:spPr>
        <p:txBody>
          <a:bodyPr wrap="square" lIns="0" tIns="0" rIns="0" bIns="0" rtlCol="0" anchor="ctr"/>
          <a:lstStyle/>
          <a:p>
            <a:pPr marL="0" indent="0">
              <a:buNone/>
            </a:pPr>
            <a:r>
              <a:rPr lang="en-US" sz="1200" dirty="0">
                <a:solidFill>
                  <a:srgbClr val="19B087"/>
                </a:solidFill>
                <a:latin typeface="Calibri" pitchFamily="34" charset="0"/>
                <a:ea typeface="Calibri" pitchFamily="34" charset="-122"/>
                <a:cs typeface="Calibri" pitchFamily="34" charset="-120"/>
              </a:rPr>
              <a:t>↻  Network Effect: More completed work → richer reputation data → harder to leave → more valuable to join</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8091A"/>
        </a:solidFill>
        <a:effectLst/>
      </p:bgPr>
    </p:bg>
    <p:spTree>
      <p:nvGrpSpPr>
        <p:cNvPr id="1" name=""/>
        <p:cNvGrpSpPr/>
        <p:nvPr/>
      </p:nvGrpSpPr>
      <p:grpSpPr>
        <a:xfrm>
          <a:off x="0" y="0"/>
          <a:ext cx="0" cy="0"/>
          <a:chOff x="0" y="0"/>
          <a:chExt cx="0" cy="0"/>
        </a:xfrm>
      </p:grpSpPr>
      <p:sp>
        <p:nvSpPr>
          <p:cNvPr id="2" name="Text 0"/>
          <p:cNvSpPr/>
          <p:nvPr/>
        </p:nvSpPr>
        <p:spPr>
          <a:xfrm>
            <a:off x="731520" y="365760"/>
            <a:ext cx="5486400" cy="365760"/>
          </a:xfrm>
          <a:prstGeom prst="rect">
            <a:avLst/>
          </a:prstGeom>
          <a:noFill/>
          <a:ln/>
        </p:spPr>
        <p:txBody>
          <a:bodyPr wrap="square" lIns="0" tIns="0" rIns="0" bIns="0" rtlCol="0" anchor="ctr"/>
          <a:lstStyle/>
          <a:p>
            <a:pPr marL="0" indent="0">
              <a:buNone/>
            </a:pPr>
            <a:r>
              <a:rPr lang="en-US" sz="1200" b="1" kern="0" spc="600" dirty="0">
                <a:solidFill>
                  <a:srgbClr val="19B087"/>
                </a:solidFill>
                <a:latin typeface="Trebuchet MS" pitchFamily="34" charset="0"/>
                <a:ea typeface="Trebuchet MS" pitchFamily="34" charset="-122"/>
                <a:cs typeface="Trebuchet MS" pitchFamily="34" charset="-120"/>
              </a:rPr>
              <a:t>COMPETITIVE LANDSCAPE</a:t>
            </a:r>
            <a:endParaRPr lang="en-US" sz="1200" dirty="0"/>
          </a:p>
        </p:txBody>
      </p:sp>
      <p:sp>
        <p:nvSpPr>
          <p:cNvPr id="3" name="Text 1"/>
          <p:cNvSpPr/>
          <p:nvPr/>
        </p:nvSpPr>
        <p:spPr>
          <a:xfrm>
            <a:off x="731520" y="822960"/>
            <a:ext cx="7315200" cy="914400"/>
          </a:xfrm>
          <a:prstGeom prst="rect">
            <a:avLst/>
          </a:prstGeom>
          <a:noFill/>
          <a:ln/>
        </p:spPr>
        <p:txBody>
          <a:bodyPr wrap="square" lIns="0" tIns="0" rIns="0" bIns="0" rtlCol="0" anchor="ctr"/>
          <a:lstStyle/>
          <a:p>
            <a:pPr marL="0" indent="0">
              <a:lnSpc>
                <a:spcPct val="115000"/>
              </a:lnSpc>
              <a:buNone/>
            </a:pPr>
            <a:r>
              <a:rPr lang="en-US" sz="2800" b="1" dirty="0">
                <a:solidFill>
                  <a:srgbClr val="FFFFFF"/>
                </a:solidFill>
                <a:latin typeface="Georgia" pitchFamily="34" charset="0"/>
                <a:ea typeface="Georgia" pitchFamily="34" charset="-122"/>
                <a:cs typeface="Georgia" pitchFamily="34" charset="-120"/>
              </a:rPr>
              <a:t>Everyone solves a fragment.</a:t>
            </a:r>
            <a:endParaRPr lang="en-US" sz="2800" dirty="0"/>
          </a:p>
          <a:p>
            <a:pPr marL="0" indent="0">
              <a:lnSpc>
                <a:spcPct val="115000"/>
              </a:lnSpc>
              <a:buNone/>
            </a:pPr>
            <a:r>
              <a:rPr lang="en-US" sz="2800" b="1" dirty="0">
                <a:solidFill>
                  <a:srgbClr val="FFFFFF"/>
                </a:solidFill>
                <a:latin typeface="Georgia" pitchFamily="34" charset="0"/>
                <a:ea typeface="Georgia" pitchFamily="34" charset="-122"/>
                <a:cs typeface="Georgia" pitchFamily="34" charset="-120"/>
              </a:rPr>
              <a:t>Nebula connects the loop.</a:t>
            </a:r>
            <a:endParaRPr lang="en-US" sz="2800" dirty="0"/>
          </a:p>
        </p:txBody>
      </p:sp>
      <p:graphicFrame>
        <p:nvGraphicFramePr>
          <p:cNvPr id="8" name="Table 0"/>
          <p:cNvGraphicFramePr>
            <a:graphicFrameLocks noGrp="1"/>
          </p:cNvGraphicFramePr>
          <p:nvPr>
            <p:extLst>
              <p:ext uri="{D42A27DB-BD31-4B8C-83A1-F6EECF244321}">
                <p14:modId xmlns:p14="http://schemas.microsoft.com/office/powerpoint/2010/main" val="1996203015"/>
              </p:ext>
            </p:extLst>
          </p:nvPr>
        </p:nvGraphicFramePr>
        <p:xfrm>
          <a:off x="731520" y="2011680"/>
          <a:ext cx="7680960" cy="2286000"/>
        </p:xfrm>
        <a:graphic>
          <a:graphicData uri="http://schemas.openxmlformats.org/drawingml/2006/table">
            <a:tbl>
              <a:tblPr/>
              <a:tblGrid>
                <a:gridCol w="219456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1097280">
                  <a:extLst>
                    <a:ext uri="{9D8B030D-6E8A-4147-A177-3AD203B41FA5}">
                      <a16:colId xmlns:a16="http://schemas.microsoft.com/office/drawing/2014/main" val="20004"/>
                    </a:ext>
                  </a:extLst>
                </a:gridCol>
                <a:gridCol w="1097280">
                  <a:extLst>
                    <a:ext uri="{9D8B030D-6E8A-4147-A177-3AD203B41FA5}">
                      <a16:colId xmlns:a16="http://schemas.microsoft.com/office/drawing/2014/main" val="20005"/>
                    </a:ext>
                  </a:extLst>
                </a:gridCol>
              </a:tblGrid>
              <a:tr h="411480">
                <a:tc>
                  <a:txBody>
                    <a:bodyPr/>
                    <a:lstStyle/>
                    <a:p>
                      <a:pPr marL="0" indent="0" algn="l">
                        <a:buNone/>
                      </a:pPr>
                      <a:endParaRPr lang="en-US" sz="1000" dirty="0">
                        <a:latin typeface="Trebuchet MS" charset="0"/>
                        <a:ea typeface="Trebuchet MS" charset="0"/>
                        <a:cs typeface="Trebuchet MS"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5A23B1"/>
                    </a:solidFill>
                  </a:tcPr>
                </a:tc>
                <a:tc>
                  <a:txBody>
                    <a:bodyP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Track</a:t>
                      </a:r>
                      <a:endParaRPr lang="en-US" sz="1000" dirty="0">
                        <a:latin typeface="Trebuchet MS" charset="0"/>
                        <a:ea typeface="Trebuchet MS" charset="0"/>
                        <a:cs typeface="Trebuchet MS"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5A23B1"/>
                    </a:solidFill>
                  </a:tcPr>
                </a:tc>
                <a:tc>
                  <a:txBody>
                    <a:bodyP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Enforce</a:t>
                      </a:r>
                      <a:endParaRPr lang="en-US" sz="1000" dirty="0">
                        <a:latin typeface="Trebuchet MS" charset="0"/>
                        <a:ea typeface="Trebuchet MS" charset="0"/>
                        <a:cs typeface="Trebuchet MS"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5A23B1"/>
                    </a:solidFill>
                  </a:tcPr>
                </a:tc>
                <a:tc>
                  <a:txBody>
                    <a:bodyP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Reputation</a:t>
                      </a:r>
                      <a:endParaRPr lang="en-US" sz="1000" dirty="0">
                        <a:latin typeface="Trebuchet MS" charset="0"/>
                        <a:ea typeface="Trebuchet MS" charset="0"/>
                        <a:cs typeface="Trebuchet MS"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5A23B1"/>
                    </a:solidFill>
                  </a:tcPr>
                </a:tc>
                <a:tc>
                  <a:txBody>
                    <a:bodyP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Marketplace</a:t>
                      </a:r>
                      <a:endParaRPr lang="en-US" sz="1000" dirty="0">
                        <a:latin typeface="Trebuchet MS" charset="0"/>
                        <a:ea typeface="Trebuchet MS" charset="0"/>
                        <a:cs typeface="Trebuchet MS"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5A23B1"/>
                    </a:solidFill>
                  </a:tcPr>
                </a:tc>
                <a:tc>
                  <a:txBody>
                    <a:bodyP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Agents</a:t>
                      </a:r>
                      <a:endParaRPr lang="en-US" sz="1000" dirty="0">
                        <a:latin typeface="Trebuchet MS" charset="0"/>
                        <a:ea typeface="Trebuchet MS" charset="0"/>
                        <a:cs typeface="Trebuchet MS"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5A23B1"/>
                    </a:solidFill>
                  </a:tcPr>
                </a:tc>
                <a:extLst>
                  <a:ext uri="{0D108BD9-81ED-4DB2-BD59-A6C34878D82A}">
                    <a16:rowId xmlns:a16="http://schemas.microsoft.com/office/drawing/2014/main" val="10000"/>
                  </a:ext>
                </a:extLst>
              </a:tr>
              <a:tr h="457200">
                <a:tc>
                  <a:txBody>
                    <a:bodyPr/>
                    <a:lstStyle/>
                    <a:p>
                      <a:pPr marL="0" indent="0" algn="l">
                        <a:buNone/>
                      </a:pPr>
                      <a:r>
                        <a:rPr lang="en-US" sz="1100" dirty="0">
                          <a:solidFill>
                            <a:srgbClr val="FFFFFF"/>
                          </a:solidFill>
                          <a:latin typeface="Calibri" pitchFamily="34" charset="0"/>
                          <a:ea typeface="Calibri" pitchFamily="34" charset="-122"/>
                          <a:cs typeface="Calibri" pitchFamily="34" charset="-120"/>
                        </a:rPr>
                        <a:t>Procore / Aconex</a:t>
                      </a:r>
                      <a:endParaRPr lang="en-US" sz="1100" dirty="0">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b="1" dirty="0">
                          <a:solidFill>
                            <a:srgbClr val="19B087"/>
                          </a:solidFill>
                          <a:latin typeface="Calibri" pitchFamily="34" charset="0"/>
                          <a:ea typeface="Calibri" pitchFamily="34" charset="-122"/>
                          <a:cs typeface="Calibri" pitchFamily="34" charset="-120"/>
                        </a:rPr>
                        <a:t>✓</a:t>
                      </a:r>
                      <a:endParaRPr lang="en-US" sz="1400" dirty="0">
                        <a:solidFill>
                          <a:srgbClr val="19B087"/>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FF0000"/>
                          </a:solidFill>
                          <a:latin typeface="Calibri" pitchFamily="34" charset="0"/>
                          <a:ea typeface="Calibri" pitchFamily="34" charset="-122"/>
                          <a:cs typeface="Calibri" pitchFamily="34" charset="-120"/>
                        </a:rPr>
                        <a:t>✗</a:t>
                      </a:r>
                      <a:endParaRPr lang="en-US" sz="1400" dirty="0">
                        <a:solidFill>
                          <a:srgbClr val="FF0000"/>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FF0000"/>
                          </a:solidFill>
                          <a:latin typeface="Calibri" pitchFamily="34" charset="0"/>
                          <a:ea typeface="Calibri" pitchFamily="34" charset="-122"/>
                          <a:cs typeface="Calibri" pitchFamily="34" charset="-120"/>
                        </a:rPr>
                        <a:t>✗</a:t>
                      </a:r>
                      <a:endParaRPr lang="en-US" sz="1400" dirty="0">
                        <a:solidFill>
                          <a:srgbClr val="FF0000"/>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FF0000"/>
                          </a:solidFill>
                          <a:latin typeface="Calibri" pitchFamily="34" charset="0"/>
                          <a:ea typeface="Calibri" pitchFamily="34" charset="-122"/>
                          <a:cs typeface="Calibri" pitchFamily="34" charset="-120"/>
                        </a:rPr>
                        <a:t>✗</a:t>
                      </a:r>
                      <a:endParaRPr lang="en-US" sz="1400" dirty="0">
                        <a:solidFill>
                          <a:srgbClr val="FF0000"/>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FF0000"/>
                          </a:solidFill>
                          <a:latin typeface="Calibri" pitchFamily="34" charset="0"/>
                          <a:ea typeface="Calibri" pitchFamily="34" charset="-122"/>
                          <a:cs typeface="Calibri" pitchFamily="34" charset="-120"/>
                        </a:rPr>
                        <a:t>✗</a:t>
                      </a:r>
                      <a:endParaRPr lang="en-US" sz="1400" dirty="0">
                        <a:solidFill>
                          <a:srgbClr val="FF0000"/>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extLst>
                  <a:ext uri="{0D108BD9-81ED-4DB2-BD59-A6C34878D82A}">
                    <a16:rowId xmlns:a16="http://schemas.microsoft.com/office/drawing/2014/main" val="10001"/>
                  </a:ext>
                </a:extLst>
              </a:tr>
              <a:tr h="457200">
                <a:tc>
                  <a:txBody>
                    <a:bodyPr/>
                    <a:lstStyle/>
                    <a:p>
                      <a:pPr marL="0" indent="0" algn="l">
                        <a:buNone/>
                      </a:pPr>
                      <a:r>
                        <a:rPr lang="en-US" sz="1100" dirty="0">
                          <a:solidFill>
                            <a:srgbClr val="FFFFFF"/>
                          </a:solidFill>
                          <a:latin typeface="Calibri" pitchFamily="34" charset="0"/>
                          <a:ea typeface="Calibri" pitchFamily="34" charset="-122"/>
                          <a:cs typeface="Calibri" pitchFamily="34" charset="-120"/>
                        </a:rPr>
                        <a:t>Ironclad</a:t>
                      </a:r>
                      <a:endParaRPr lang="en-US" sz="1100" dirty="0">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FF0000"/>
                          </a:solidFill>
                          <a:latin typeface="Calibri" pitchFamily="34" charset="0"/>
                          <a:ea typeface="Calibri" pitchFamily="34" charset="-122"/>
                          <a:cs typeface="Calibri" pitchFamily="34" charset="-120"/>
                        </a:rPr>
                        <a:t>✗</a:t>
                      </a:r>
                      <a:endParaRPr lang="en-US" sz="1400" dirty="0">
                        <a:solidFill>
                          <a:srgbClr val="FF0000"/>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FF0000"/>
                          </a:solidFill>
                          <a:latin typeface="Calibri" pitchFamily="34" charset="0"/>
                          <a:ea typeface="Calibri" pitchFamily="34" charset="-122"/>
                          <a:cs typeface="Calibri" pitchFamily="34" charset="-120"/>
                        </a:rPr>
                        <a:t>✗</a:t>
                      </a:r>
                      <a:endParaRPr lang="en-US" sz="1400" dirty="0">
                        <a:solidFill>
                          <a:srgbClr val="FF0000"/>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FF0000"/>
                          </a:solidFill>
                          <a:latin typeface="Calibri" pitchFamily="34" charset="0"/>
                          <a:ea typeface="Calibri" pitchFamily="34" charset="-122"/>
                          <a:cs typeface="Calibri" pitchFamily="34" charset="-120"/>
                        </a:rPr>
                        <a:t>✗</a:t>
                      </a:r>
                      <a:endParaRPr lang="en-US" sz="1400" dirty="0">
                        <a:solidFill>
                          <a:srgbClr val="FF0000"/>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FF0000"/>
                          </a:solidFill>
                          <a:latin typeface="Calibri" pitchFamily="34" charset="0"/>
                          <a:ea typeface="Calibri" pitchFamily="34" charset="-122"/>
                          <a:cs typeface="Calibri" pitchFamily="34" charset="-120"/>
                        </a:rPr>
                        <a:t>✗</a:t>
                      </a:r>
                      <a:endParaRPr lang="en-US" sz="1400" dirty="0">
                        <a:solidFill>
                          <a:srgbClr val="FF0000"/>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FF0000"/>
                          </a:solidFill>
                          <a:latin typeface="Calibri" pitchFamily="34" charset="0"/>
                          <a:ea typeface="Calibri" pitchFamily="34" charset="-122"/>
                          <a:cs typeface="Calibri" pitchFamily="34" charset="-120"/>
                        </a:rPr>
                        <a:t>✗</a:t>
                      </a:r>
                      <a:endParaRPr lang="en-US" sz="1400" dirty="0">
                        <a:solidFill>
                          <a:srgbClr val="FF0000"/>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extLst>
                  <a:ext uri="{0D108BD9-81ED-4DB2-BD59-A6C34878D82A}">
                    <a16:rowId xmlns:a16="http://schemas.microsoft.com/office/drawing/2014/main" val="10002"/>
                  </a:ext>
                </a:extLst>
              </a:tr>
              <a:tr h="457200">
                <a:tc>
                  <a:txBody>
                    <a:bodyPr/>
                    <a:lstStyle/>
                    <a:p>
                      <a:pPr marL="0" indent="0" algn="l">
                        <a:buNone/>
                      </a:pPr>
                      <a:r>
                        <a:rPr lang="en-US" sz="1100" dirty="0">
                          <a:solidFill>
                            <a:srgbClr val="FFFFFF"/>
                          </a:solidFill>
                          <a:latin typeface="Calibri" pitchFamily="34" charset="0"/>
                          <a:ea typeface="Calibri" pitchFamily="34" charset="-122"/>
                          <a:cs typeface="Calibri" pitchFamily="34" charset="-120"/>
                        </a:rPr>
                        <a:t>Upwork</a:t>
                      </a:r>
                      <a:endParaRPr lang="en-US" sz="1100" dirty="0">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FF0000"/>
                          </a:solidFill>
                          <a:latin typeface="Calibri" pitchFamily="34" charset="0"/>
                          <a:ea typeface="Calibri" pitchFamily="34" charset="-122"/>
                          <a:cs typeface="Calibri" pitchFamily="34" charset="-120"/>
                        </a:rPr>
                        <a:t>✗</a:t>
                      </a:r>
                      <a:endParaRPr lang="en-US" sz="1400" dirty="0">
                        <a:solidFill>
                          <a:srgbClr val="FF0000"/>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FF0000"/>
                          </a:solidFill>
                          <a:latin typeface="Calibri" pitchFamily="34" charset="0"/>
                          <a:ea typeface="Calibri" pitchFamily="34" charset="-122"/>
                          <a:cs typeface="Calibri" pitchFamily="34" charset="-120"/>
                        </a:rPr>
                        <a:t>✗</a:t>
                      </a:r>
                      <a:endParaRPr lang="en-US" sz="1400" dirty="0">
                        <a:solidFill>
                          <a:srgbClr val="FF0000"/>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b="1" dirty="0">
                          <a:solidFill>
                            <a:srgbClr val="19B087"/>
                          </a:solidFill>
                          <a:latin typeface="Calibri" pitchFamily="34" charset="0"/>
                          <a:ea typeface="Calibri" pitchFamily="34" charset="-122"/>
                          <a:cs typeface="Calibri" pitchFamily="34" charset="-120"/>
                        </a:rPr>
                        <a:t>✓</a:t>
                      </a:r>
                      <a:endParaRPr lang="en-US" sz="1400" dirty="0">
                        <a:solidFill>
                          <a:srgbClr val="19B087"/>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b="1" dirty="0">
                          <a:solidFill>
                            <a:srgbClr val="19B087"/>
                          </a:solidFill>
                          <a:latin typeface="Calibri" pitchFamily="34" charset="0"/>
                          <a:ea typeface="Calibri" pitchFamily="34" charset="-122"/>
                          <a:cs typeface="Calibri" pitchFamily="34" charset="-120"/>
                        </a:rPr>
                        <a:t>✓</a:t>
                      </a:r>
                      <a:endParaRPr lang="en-US" sz="1400" dirty="0">
                        <a:solidFill>
                          <a:srgbClr val="19B087"/>
                        </a:solidFill>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tc>
                  <a:txBody>
                    <a:bodyPr/>
                    <a:lstStyle/>
                    <a:p>
                      <a:pPr marL="0" indent="0" algn="ctr">
                        <a:buNone/>
                      </a:pPr>
                      <a:r>
                        <a:rPr lang="en-US" sz="1400" dirty="0">
                          <a:solidFill>
                            <a:srgbClr val="4B5563"/>
                          </a:solidFill>
                          <a:latin typeface="Calibri" pitchFamily="34" charset="0"/>
                          <a:ea typeface="Calibri" pitchFamily="34" charset="-122"/>
                          <a:cs typeface="Calibri" pitchFamily="34" charset="-120"/>
                        </a:rPr>
                        <a:t>✗</a:t>
                      </a:r>
                      <a:endParaRPr lang="en-US" sz="1400" dirty="0">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11228"/>
                    </a:solidFill>
                  </a:tcPr>
                </a:tc>
                <a:extLst>
                  <a:ext uri="{0D108BD9-81ED-4DB2-BD59-A6C34878D82A}">
                    <a16:rowId xmlns:a16="http://schemas.microsoft.com/office/drawing/2014/main" val="10003"/>
                  </a:ext>
                </a:extLst>
              </a:tr>
              <a:tr h="502920">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Nebula</a:t>
                      </a:r>
                      <a:endParaRPr lang="en-US" sz="1100" dirty="0">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A1B3A"/>
                    </a:solidFill>
                  </a:tcPr>
                </a:tc>
                <a:tc>
                  <a:txBody>
                    <a:bodyPr/>
                    <a:lstStyle/>
                    <a:p>
                      <a:pPr marL="0" indent="0" algn="ctr">
                        <a:buNone/>
                      </a:pPr>
                      <a:r>
                        <a:rPr lang="en-US" sz="1400" b="1" dirty="0">
                          <a:solidFill>
                            <a:srgbClr val="19B087"/>
                          </a:solidFill>
                          <a:latin typeface="Calibri" pitchFamily="34" charset="0"/>
                          <a:ea typeface="Calibri" pitchFamily="34" charset="-122"/>
                          <a:cs typeface="Calibri" pitchFamily="34" charset="-120"/>
                        </a:rPr>
                        <a:t>✓</a:t>
                      </a:r>
                      <a:endParaRPr lang="en-US" sz="1400" dirty="0">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A1B3A"/>
                    </a:solidFill>
                  </a:tcPr>
                </a:tc>
                <a:tc>
                  <a:txBody>
                    <a:bodyPr/>
                    <a:lstStyle/>
                    <a:p>
                      <a:pPr marL="0" indent="0" algn="ctr">
                        <a:buNone/>
                      </a:pPr>
                      <a:r>
                        <a:rPr lang="en-US" sz="1400" b="1" dirty="0">
                          <a:solidFill>
                            <a:srgbClr val="19B087"/>
                          </a:solidFill>
                          <a:latin typeface="Calibri" pitchFamily="34" charset="0"/>
                          <a:ea typeface="Calibri" pitchFamily="34" charset="-122"/>
                          <a:cs typeface="Calibri" pitchFamily="34" charset="-120"/>
                        </a:rPr>
                        <a:t>✓</a:t>
                      </a:r>
                      <a:endParaRPr lang="en-US" sz="1400" dirty="0">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A1B3A"/>
                    </a:solidFill>
                  </a:tcPr>
                </a:tc>
                <a:tc>
                  <a:txBody>
                    <a:bodyPr/>
                    <a:lstStyle/>
                    <a:p>
                      <a:pPr marL="0" indent="0" algn="ctr">
                        <a:buNone/>
                      </a:pPr>
                      <a:r>
                        <a:rPr lang="en-US" sz="1400" b="1" dirty="0">
                          <a:solidFill>
                            <a:srgbClr val="19B087"/>
                          </a:solidFill>
                          <a:latin typeface="Calibri" pitchFamily="34" charset="0"/>
                          <a:ea typeface="Calibri" pitchFamily="34" charset="-122"/>
                          <a:cs typeface="Calibri" pitchFamily="34" charset="-120"/>
                        </a:rPr>
                        <a:t>✓</a:t>
                      </a:r>
                      <a:endParaRPr lang="en-US" sz="1400" dirty="0">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A1B3A"/>
                    </a:solidFill>
                  </a:tcPr>
                </a:tc>
                <a:tc>
                  <a:txBody>
                    <a:bodyPr/>
                    <a:lstStyle/>
                    <a:p>
                      <a:pPr marL="0" indent="0" algn="ctr">
                        <a:buNone/>
                      </a:pPr>
                      <a:r>
                        <a:rPr lang="en-US" sz="1400" b="1" dirty="0">
                          <a:solidFill>
                            <a:srgbClr val="19B087"/>
                          </a:solidFill>
                          <a:latin typeface="Calibri" pitchFamily="34" charset="0"/>
                          <a:ea typeface="Calibri" pitchFamily="34" charset="-122"/>
                          <a:cs typeface="Calibri" pitchFamily="34" charset="-120"/>
                        </a:rPr>
                        <a:t>✓</a:t>
                      </a:r>
                      <a:endParaRPr lang="en-US" sz="1400" dirty="0">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A1B3A"/>
                    </a:solidFill>
                  </a:tcPr>
                </a:tc>
                <a:tc>
                  <a:txBody>
                    <a:bodyPr/>
                    <a:lstStyle/>
                    <a:p>
                      <a:pPr marL="0" indent="0" algn="ctr">
                        <a:buNone/>
                      </a:pPr>
                      <a:r>
                        <a:rPr lang="en-US" sz="1400" b="1" dirty="0">
                          <a:solidFill>
                            <a:srgbClr val="19B087"/>
                          </a:solidFill>
                          <a:latin typeface="Calibri" pitchFamily="34" charset="0"/>
                          <a:ea typeface="Calibri" pitchFamily="34" charset="-122"/>
                          <a:cs typeface="Calibri" pitchFamily="34" charset="-120"/>
                        </a:rPr>
                        <a:t>✓</a:t>
                      </a:r>
                      <a:endParaRPr lang="en-US" sz="1400" dirty="0">
                        <a:latin typeface="Calibri" charset="0"/>
                        <a:ea typeface="Calibri" charset="0"/>
                        <a:cs typeface="Calibri" charset="0"/>
                      </a:endParaRPr>
                    </a:p>
                  </a:txBody>
                  <a:tcPr anchor="ctr">
                    <a:lnL w="6350" cap="flat" cmpd="sng" algn="ctr">
                      <a:solidFill>
                        <a:srgbClr val="2A2B4A"/>
                      </a:solidFill>
                      <a:prstDash val="solid"/>
                      <a:round/>
                      <a:headEnd type="none" w="med" len="med"/>
                      <a:tailEnd type="none" w="med" len="med"/>
                    </a:lnL>
                    <a:lnR w="6350" cap="flat" cmpd="sng" algn="ctr">
                      <a:solidFill>
                        <a:srgbClr val="2A2B4A"/>
                      </a:solidFill>
                      <a:prstDash val="solid"/>
                      <a:round/>
                      <a:headEnd type="none" w="med" len="med"/>
                      <a:tailEnd type="none" w="med" len="med"/>
                    </a:lnR>
                    <a:lnT w="6350" cap="flat" cmpd="sng" algn="ctr">
                      <a:solidFill>
                        <a:srgbClr val="2A2B4A"/>
                      </a:solidFill>
                      <a:prstDash val="solid"/>
                      <a:round/>
                      <a:headEnd type="none" w="med" len="med"/>
                      <a:tailEnd type="none" w="med" len="med"/>
                    </a:lnT>
                    <a:lnB w="6350" cap="flat" cmpd="sng" algn="ctr">
                      <a:solidFill>
                        <a:srgbClr val="2A2B4A"/>
                      </a:solidFill>
                      <a:prstDash val="solid"/>
                      <a:round/>
                      <a:headEnd type="none" w="med" len="med"/>
                      <a:tailEnd type="none" w="med" len="med"/>
                    </a:lnB>
                    <a:solidFill>
                      <a:srgbClr val="1A1B3A"/>
                    </a:solidFill>
                  </a:tcPr>
                </a:tc>
                <a:extLst>
                  <a:ext uri="{0D108BD9-81ED-4DB2-BD59-A6C34878D82A}">
                    <a16:rowId xmlns:a16="http://schemas.microsoft.com/office/drawing/2014/main" val="10004"/>
                  </a:ext>
                </a:extLst>
              </a:tr>
            </a:tbl>
          </a:graphicData>
        </a:graphic>
      </p:graphicFrame>
      <p:sp>
        <p:nvSpPr>
          <p:cNvPr id="5" name="Text 2"/>
          <p:cNvSpPr/>
          <p:nvPr/>
        </p:nvSpPr>
        <p:spPr>
          <a:xfrm>
            <a:off x="731520" y="4297680"/>
            <a:ext cx="7680960" cy="457200"/>
          </a:xfrm>
          <a:prstGeom prst="rect">
            <a:avLst/>
          </a:prstGeom>
          <a:noFill/>
          <a:ln/>
        </p:spPr>
        <p:txBody>
          <a:bodyPr wrap="square" lIns="0" tIns="0" rIns="0" bIns="0" rtlCol="0" anchor="ctr"/>
          <a:lstStyle/>
          <a:p>
            <a:pPr>
              <a:lnSpc>
                <a:spcPct val="140000"/>
              </a:lnSpc>
            </a:pPr>
            <a:r>
              <a:rPr lang="en-US" sz="1200" i="1" dirty="0">
                <a:solidFill>
                  <a:srgbClr val="FFFF00"/>
                </a:solidFill>
                <a:latin typeface="Calibri" pitchFamily="34" charset="0"/>
                <a:ea typeface="Calibri" pitchFamily="34" charset="-122"/>
                <a:cs typeface="Calibri" pitchFamily="34" charset="-120"/>
              </a:rPr>
              <a:t>Every task on Nebula generates verified performance data. By the time a competitor copies our features, we own the data layer they can never replicate.</a:t>
            </a:r>
            <a:endParaRPr lang="en-US" sz="1200" dirty="0">
              <a:solidFill>
                <a:srgbClr val="FFFF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54864" cy="5143500"/>
          </a:xfrm>
          <a:prstGeom prst="rect">
            <a:avLst/>
          </a:prstGeom>
          <a:solidFill>
            <a:srgbClr val="5A23B1"/>
          </a:solidFill>
          <a:ln/>
        </p:spPr>
        <p:txBody>
          <a:bodyPr/>
          <a:lstStyle/>
          <a:p>
            <a:endParaRPr lang="en-AU"/>
          </a:p>
        </p:txBody>
      </p:sp>
      <p:sp>
        <p:nvSpPr>
          <p:cNvPr id="3" name="Text 1"/>
          <p:cNvSpPr/>
          <p:nvPr/>
        </p:nvSpPr>
        <p:spPr>
          <a:xfrm>
            <a:off x="731520" y="365760"/>
            <a:ext cx="4572000" cy="365760"/>
          </a:xfrm>
          <a:prstGeom prst="rect">
            <a:avLst/>
          </a:prstGeom>
          <a:noFill/>
          <a:ln/>
        </p:spPr>
        <p:txBody>
          <a:bodyPr wrap="square" lIns="0" tIns="0" rIns="0" bIns="0" rtlCol="0" anchor="ctr"/>
          <a:lstStyle/>
          <a:p>
            <a:pPr marL="0" indent="0">
              <a:buNone/>
            </a:pPr>
            <a:r>
              <a:rPr lang="en-US" sz="1200" b="1" kern="0" spc="600" dirty="0">
                <a:solidFill>
                  <a:srgbClr val="5A23B1"/>
                </a:solidFill>
                <a:latin typeface="Trebuchet MS" pitchFamily="34" charset="0"/>
                <a:ea typeface="Trebuchet MS" pitchFamily="34" charset="-122"/>
                <a:cs typeface="Trebuchet MS" pitchFamily="34" charset="-120"/>
              </a:rPr>
              <a:t>THE VISION</a:t>
            </a:r>
            <a:endParaRPr lang="en-US" sz="1200" dirty="0"/>
          </a:p>
        </p:txBody>
      </p:sp>
      <p:sp>
        <p:nvSpPr>
          <p:cNvPr id="4" name="Text 2"/>
          <p:cNvSpPr/>
          <p:nvPr/>
        </p:nvSpPr>
        <p:spPr>
          <a:xfrm>
            <a:off x="731520" y="822960"/>
            <a:ext cx="7315200" cy="1371600"/>
          </a:xfrm>
          <a:prstGeom prst="rect">
            <a:avLst/>
          </a:prstGeom>
          <a:noFill/>
          <a:ln/>
        </p:spPr>
        <p:txBody>
          <a:bodyPr wrap="square" lIns="0" tIns="0" rIns="0" bIns="0" rtlCol="0" anchor="ctr"/>
          <a:lstStyle/>
          <a:p>
            <a:pPr marL="0" indent="0">
              <a:lnSpc>
                <a:spcPct val="115000"/>
              </a:lnSpc>
              <a:buNone/>
            </a:pPr>
            <a:r>
              <a:rPr lang="en-US" sz="3000" b="1" dirty="0">
                <a:solidFill>
                  <a:srgbClr val="0A0A0F"/>
                </a:solidFill>
                <a:latin typeface="Georgia" pitchFamily="34" charset="0"/>
                <a:ea typeface="Georgia" pitchFamily="34" charset="-122"/>
                <a:cs typeface="Georgia" pitchFamily="34" charset="-120"/>
              </a:rPr>
              <a:t>The future of work is humans</a:t>
            </a:r>
            <a:endParaRPr lang="en-US" sz="3000" dirty="0"/>
          </a:p>
          <a:p>
            <a:pPr marL="0" indent="0">
              <a:lnSpc>
                <a:spcPct val="115000"/>
              </a:lnSpc>
              <a:buNone/>
            </a:pPr>
            <a:r>
              <a:rPr lang="en-US" sz="3000" b="1" dirty="0">
                <a:solidFill>
                  <a:srgbClr val="0A0A0F"/>
                </a:solidFill>
                <a:latin typeface="Georgia" pitchFamily="34" charset="0"/>
                <a:ea typeface="Georgia" pitchFamily="34" charset="-122"/>
                <a:cs typeface="Georgia" pitchFamily="34" charset="-120"/>
              </a:rPr>
              <a:t>and agents, held accountable</a:t>
            </a:r>
            <a:endParaRPr lang="en-US" sz="3000" dirty="0"/>
          </a:p>
          <a:p>
            <a:pPr marL="0" indent="0">
              <a:lnSpc>
                <a:spcPct val="115000"/>
              </a:lnSpc>
              <a:buNone/>
            </a:pPr>
            <a:r>
              <a:rPr lang="en-US" sz="3000" b="1" dirty="0">
                <a:solidFill>
                  <a:srgbClr val="0A0A0F"/>
                </a:solidFill>
                <a:latin typeface="Georgia" pitchFamily="34" charset="0"/>
                <a:ea typeface="Georgia" pitchFamily="34" charset="-122"/>
                <a:cs typeface="Georgia" pitchFamily="34" charset="-120"/>
              </a:rPr>
              <a:t>together.</a:t>
            </a:r>
            <a:endParaRPr lang="en-US" sz="3000" dirty="0"/>
          </a:p>
        </p:txBody>
      </p:sp>
      <p:sp>
        <p:nvSpPr>
          <p:cNvPr id="5" name="Text 3"/>
          <p:cNvSpPr/>
          <p:nvPr/>
        </p:nvSpPr>
        <p:spPr>
          <a:xfrm>
            <a:off x="731520" y="2286000"/>
            <a:ext cx="7315200" cy="731520"/>
          </a:xfrm>
          <a:prstGeom prst="rect">
            <a:avLst/>
          </a:prstGeom>
          <a:noFill/>
          <a:ln/>
        </p:spPr>
        <p:txBody>
          <a:bodyPr wrap="square" lIns="0" tIns="0" rIns="0" bIns="0" rtlCol="0" anchor="ctr"/>
          <a:lstStyle/>
          <a:p>
            <a:pPr marL="0" indent="0">
              <a:lnSpc>
                <a:spcPct val="150000"/>
              </a:lnSpc>
              <a:buNone/>
            </a:pPr>
            <a:r>
              <a:rPr lang="en-US" sz="1300" dirty="0">
                <a:solidFill>
                  <a:srgbClr val="6B7280"/>
                </a:solidFill>
                <a:latin typeface="Calibri" pitchFamily="34" charset="0"/>
                <a:ea typeface="Calibri" pitchFamily="34" charset="-122"/>
                <a:cs typeface="Calibri" pitchFamily="34" charset="-120"/>
              </a:rPr>
              <a:t>AI agents will increasingly execute work alongside people. But who ensures they deliver? Nebula is building the accountability infrastructure for all work: any party, human or machine, that commits to a deliverable is tracked, verified, and held to it.</a:t>
            </a:r>
            <a:endParaRPr lang="en-US" sz="1300" dirty="0"/>
          </a:p>
        </p:txBody>
      </p:sp>
      <p:sp>
        <p:nvSpPr>
          <p:cNvPr id="6" name="Shape 4"/>
          <p:cNvSpPr/>
          <p:nvPr/>
        </p:nvSpPr>
        <p:spPr>
          <a:xfrm>
            <a:off x="731520" y="3246120"/>
            <a:ext cx="2560320" cy="1554480"/>
          </a:xfrm>
          <a:prstGeom prst="rect">
            <a:avLst/>
          </a:prstGeom>
          <a:solidFill>
            <a:srgbClr val="F3EAFF"/>
          </a:solidFill>
          <a:ln/>
          <a:effectLst>
            <a:outerShdw blurRad="50800" dist="25400" dir="8100000" algn="bl" rotWithShape="0">
              <a:srgbClr val="000000">
                <a:alpha val="5000"/>
              </a:srgbClr>
            </a:outerShdw>
          </a:effectLst>
        </p:spPr>
        <p:txBody>
          <a:bodyPr/>
          <a:lstStyle/>
          <a:p>
            <a:endParaRPr lang="en-AU"/>
          </a:p>
        </p:txBody>
      </p:sp>
      <p:pic>
        <p:nvPicPr>
          <p:cNvPr id="7" name="Image 0" descr="preencoded.png"/>
          <p:cNvPicPr>
            <a:picLocks noChangeAspect="1"/>
          </p:cNvPicPr>
          <p:nvPr/>
        </p:nvPicPr>
        <p:blipFill>
          <a:blip r:embed="rId3"/>
          <a:stretch>
            <a:fillRect/>
          </a:stretch>
        </p:blipFill>
        <p:spPr>
          <a:xfrm>
            <a:off x="1005840" y="3429000"/>
            <a:ext cx="365760" cy="365760"/>
          </a:xfrm>
          <a:prstGeom prst="rect">
            <a:avLst/>
          </a:prstGeom>
        </p:spPr>
      </p:pic>
      <p:sp>
        <p:nvSpPr>
          <p:cNvPr id="8" name="Text 5"/>
          <p:cNvSpPr/>
          <p:nvPr/>
        </p:nvSpPr>
        <p:spPr>
          <a:xfrm>
            <a:off x="1508760" y="3429000"/>
            <a:ext cx="1554480" cy="365760"/>
          </a:xfrm>
          <a:prstGeom prst="rect">
            <a:avLst/>
          </a:prstGeom>
          <a:noFill/>
          <a:ln/>
        </p:spPr>
        <p:txBody>
          <a:bodyPr wrap="square" lIns="0" tIns="0" rIns="0" bIns="0" rtlCol="0" anchor="ctr"/>
          <a:lstStyle/>
          <a:p>
            <a:pPr marL="0" indent="0">
              <a:buNone/>
            </a:pPr>
            <a:r>
              <a:rPr lang="en-US" sz="1300" b="1" dirty="0">
                <a:solidFill>
                  <a:srgbClr val="0A0A0F"/>
                </a:solidFill>
                <a:latin typeface="Trebuchet MS" pitchFamily="34" charset="0"/>
                <a:ea typeface="Trebuchet MS" pitchFamily="34" charset="-122"/>
                <a:cs typeface="Trebuchet MS" pitchFamily="34" charset="-120"/>
              </a:rPr>
              <a:t>Human-to-Human</a:t>
            </a:r>
            <a:endParaRPr lang="en-US" sz="1300" dirty="0"/>
          </a:p>
        </p:txBody>
      </p:sp>
      <p:sp>
        <p:nvSpPr>
          <p:cNvPr id="9" name="Text 6"/>
          <p:cNvSpPr/>
          <p:nvPr/>
        </p:nvSpPr>
        <p:spPr>
          <a:xfrm>
            <a:off x="1005840" y="3931920"/>
            <a:ext cx="2011680" cy="640080"/>
          </a:xfrm>
          <a:prstGeom prst="rect">
            <a:avLst/>
          </a:prstGeom>
          <a:noFill/>
          <a:ln/>
        </p:spPr>
        <p:txBody>
          <a:bodyPr wrap="square" lIns="0" tIns="0" rIns="0" bIns="0" rtlCol="0" anchor="ctr"/>
          <a:lstStyle/>
          <a:p>
            <a:pPr marL="0" indent="0">
              <a:lnSpc>
                <a:spcPct val="140000"/>
              </a:lnSpc>
              <a:buNone/>
            </a:pPr>
            <a:r>
              <a:rPr lang="en-US" sz="1100" dirty="0">
                <a:solidFill>
                  <a:srgbClr val="6B7280"/>
                </a:solidFill>
                <a:latin typeface="Calibri" pitchFamily="34" charset="0"/>
                <a:ea typeface="Calibri" pitchFamily="34" charset="-122"/>
                <a:cs typeface="Calibri" pitchFamily="34" charset="-120"/>
              </a:rPr>
              <a:t>Accountability between</a:t>
            </a:r>
            <a:endParaRPr lang="en-US" sz="1100" dirty="0"/>
          </a:p>
          <a:p>
            <a:pPr marL="0" indent="0">
              <a:lnSpc>
                <a:spcPct val="140000"/>
              </a:lnSpc>
              <a:buNone/>
            </a:pPr>
            <a:r>
              <a:rPr lang="en-US" sz="1100" dirty="0">
                <a:solidFill>
                  <a:srgbClr val="6B7280"/>
                </a:solidFill>
                <a:latin typeface="Calibri" pitchFamily="34" charset="0"/>
                <a:ea typeface="Calibri" pitchFamily="34" charset="-122"/>
                <a:cs typeface="Calibri" pitchFamily="34" charset="-120"/>
              </a:rPr>
              <a:t>contractors and clients</a:t>
            </a:r>
            <a:endParaRPr lang="en-US" sz="1100" dirty="0"/>
          </a:p>
        </p:txBody>
      </p:sp>
      <p:sp>
        <p:nvSpPr>
          <p:cNvPr id="10" name="Shape 7"/>
          <p:cNvSpPr/>
          <p:nvPr/>
        </p:nvSpPr>
        <p:spPr>
          <a:xfrm>
            <a:off x="3520440" y="3246120"/>
            <a:ext cx="2560320" cy="1554480"/>
          </a:xfrm>
          <a:prstGeom prst="rect">
            <a:avLst/>
          </a:prstGeom>
          <a:solidFill>
            <a:srgbClr val="E6F7F1"/>
          </a:solidFill>
          <a:ln/>
          <a:effectLst>
            <a:outerShdw blurRad="50800" dist="25400" dir="8100000" algn="bl" rotWithShape="0">
              <a:srgbClr val="000000">
                <a:alpha val="5000"/>
              </a:srgbClr>
            </a:outerShdw>
          </a:effectLst>
        </p:spPr>
        <p:txBody>
          <a:bodyPr/>
          <a:lstStyle/>
          <a:p>
            <a:endParaRPr lang="en-AU"/>
          </a:p>
        </p:txBody>
      </p:sp>
      <p:pic>
        <p:nvPicPr>
          <p:cNvPr id="11" name="Image 1" descr="preencoded.png"/>
          <p:cNvPicPr>
            <a:picLocks noChangeAspect="1"/>
          </p:cNvPicPr>
          <p:nvPr/>
        </p:nvPicPr>
        <p:blipFill>
          <a:blip r:embed="rId4"/>
          <a:stretch>
            <a:fillRect/>
          </a:stretch>
        </p:blipFill>
        <p:spPr>
          <a:xfrm>
            <a:off x="3794760" y="3429000"/>
            <a:ext cx="365760" cy="365760"/>
          </a:xfrm>
          <a:prstGeom prst="rect">
            <a:avLst/>
          </a:prstGeom>
        </p:spPr>
      </p:pic>
      <p:sp>
        <p:nvSpPr>
          <p:cNvPr id="12" name="Text 8"/>
          <p:cNvSpPr/>
          <p:nvPr/>
        </p:nvSpPr>
        <p:spPr>
          <a:xfrm>
            <a:off x="4297680" y="3429000"/>
            <a:ext cx="1554480" cy="365760"/>
          </a:xfrm>
          <a:prstGeom prst="rect">
            <a:avLst/>
          </a:prstGeom>
          <a:noFill/>
          <a:ln/>
        </p:spPr>
        <p:txBody>
          <a:bodyPr wrap="square" lIns="0" tIns="0" rIns="0" bIns="0" rtlCol="0" anchor="ctr"/>
          <a:lstStyle/>
          <a:p>
            <a:pPr marL="0" indent="0">
              <a:buNone/>
            </a:pPr>
            <a:r>
              <a:rPr lang="en-US" sz="1300" b="1" dirty="0">
                <a:solidFill>
                  <a:srgbClr val="0A0A0F"/>
                </a:solidFill>
                <a:latin typeface="Trebuchet MS" pitchFamily="34" charset="0"/>
                <a:ea typeface="Trebuchet MS" pitchFamily="34" charset="-122"/>
                <a:cs typeface="Trebuchet MS" pitchFamily="34" charset="-120"/>
              </a:rPr>
              <a:t>Agent-to-Human</a:t>
            </a:r>
            <a:endParaRPr lang="en-US" sz="1300" dirty="0"/>
          </a:p>
        </p:txBody>
      </p:sp>
      <p:sp>
        <p:nvSpPr>
          <p:cNvPr id="13" name="Text 9"/>
          <p:cNvSpPr/>
          <p:nvPr/>
        </p:nvSpPr>
        <p:spPr>
          <a:xfrm>
            <a:off x="3794760" y="3931920"/>
            <a:ext cx="2011680" cy="640080"/>
          </a:xfrm>
          <a:prstGeom prst="rect">
            <a:avLst/>
          </a:prstGeom>
          <a:noFill/>
          <a:ln/>
        </p:spPr>
        <p:txBody>
          <a:bodyPr wrap="square" lIns="0" tIns="0" rIns="0" bIns="0" rtlCol="0" anchor="ctr"/>
          <a:lstStyle/>
          <a:p>
            <a:pPr marL="0" indent="0">
              <a:lnSpc>
                <a:spcPct val="140000"/>
              </a:lnSpc>
              <a:buNone/>
            </a:pPr>
            <a:r>
              <a:rPr lang="en-US" sz="1100" dirty="0">
                <a:solidFill>
                  <a:srgbClr val="6B7280"/>
                </a:solidFill>
                <a:latin typeface="Calibri" pitchFamily="34" charset="0"/>
                <a:ea typeface="Calibri" pitchFamily="34" charset="-122"/>
                <a:cs typeface="Calibri" pitchFamily="34" charset="-120"/>
              </a:rPr>
              <a:t>Accountability when AI</a:t>
            </a:r>
            <a:endParaRPr lang="en-US" sz="1100" dirty="0"/>
          </a:p>
          <a:p>
            <a:pPr marL="0" indent="0">
              <a:lnSpc>
                <a:spcPct val="140000"/>
              </a:lnSpc>
              <a:buNone/>
            </a:pPr>
            <a:r>
              <a:rPr lang="en-US" sz="1100" dirty="0">
                <a:solidFill>
                  <a:srgbClr val="6B7280"/>
                </a:solidFill>
                <a:latin typeface="Calibri" pitchFamily="34" charset="0"/>
                <a:ea typeface="Calibri" pitchFamily="34" charset="-122"/>
                <a:cs typeface="Calibri" pitchFamily="34" charset="-120"/>
              </a:rPr>
              <a:t>agents execute work</a:t>
            </a:r>
            <a:endParaRPr lang="en-US" sz="1100" dirty="0"/>
          </a:p>
        </p:txBody>
      </p:sp>
      <p:sp>
        <p:nvSpPr>
          <p:cNvPr id="14" name="Shape 10"/>
          <p:cNvSpPr/>
          <p:nvPr/>
        </p:nvSpPr>
        <p:spPr>
          <a:xfrm>
            <a:off x="6309360" y="3246120"/>
            <a:ext cx="2560320" cy="1554480"/>
          </a:xfrm>
          <a:prstGeom prst="rect">
            <a:avLst/>
          </a:prstGeom>
          <a:solidFill>
            <a:srgbClr val="FFF9E6"/>
          </a:solidFill>
          <a:ln/>
          <a:effectLst>
            <a:outerShdw blurRad="50800" dist="25400" dir="8100000" algn="bl" rotWithShape="0">
              <a:srgbClr val="000000">
                <a:alpha val="5000"/>
              </a:srgbClr>
            </a:outerShdw>
          </a:effectLst>
        </p:spPr>
        <p:txBody>
          <a:bodyPr/>
          <a:lstStyle/>
          <a:p>
            <a:endParaRPr lang="en-AU"/>
          </a:p>
        </p:txBody>
      </p:sp>
      <p:pic>
        <p:nvPicPr>
          <p:cNvPr id="15" name="Image 2" descr="preencoded.png"/>
          <p:cNvPicPr>
            <a:picLocks noChangeAspect="1"/>
          </p:cNvPicPr>
          <p:nvPr/>
        </p:nvPicPr>
        <p:blipFill>
          <a:blip r:embed="rId5"/>
          <a:stretch>
            <a:fillRect/>
          </a:stretch>
        </p:blipFill>
        <p:spPr>
          <a:xfrm>
            <a:off x="6583680" y="3429000"/>
            <a:ext cx="365760" cy="365760"/>
          </a:xfrm>
          <a:prstGeom prst="rect">
            <a:avLst/>
          </a:prstGeom>
        </p:spPr>
      </p:pic>
      <p:sp>
        <p:nvSpPr>
          <p:cNvPr id="16" name="Text 11"/>
          <p:cNvSpPr/>
          <p:nvPr/>
        </p:nvSpPr>
        <p:spPr>
          <a:xfrm>
            <a:off x="7086600" y="3429000"/>
            <a:ext cx="1554480" cy="365760"/>
          </a:xfrm>
          <a:prstGeom prst="rect">
            <a:avLst/>
          </a:prstGeom>
          <a:noFill/>
          <a:ln/>
        </p:spPr>
        <p:txBody>
          <a:bodyPr wrap="square" lIns="0" tIns="0" rIns="0" bIns="0" rtlCol="0" anchor="ctr"/>
          <a:lstStyle/>
          <a:p>
            <a:pPr marL="0" indent="0">
              <a:buNone/>
            </a:pPr>
            <a:r>
              <a:rPr lang="en-US" sz="1300" b="1" dirty="0">
                <a:solidFill>
                  <a:srgbClr val="0A0A0F"/>
                </a:solidFill>
                <a:latin typeface="Trebuchet MS" pitchFamily="34" charset="0"/>
                <a:ea typeface="Trebuchet MS" pitchFamily="34" charset="-122"/>
                <a:cs typeface="Trebuchet MS" pitchFamily="34" charset="-120"/>
              </a:rPr>
              <a:t>Universal Work</a:t>
            </a:r>
            <a:endParaRPr lang="en-US" sz="1300" dirty="0"/>
          </a:p>
        </p:txBody>
      </p:sp>
      <p:sp>
        <p:nvSpPr>
          <p:cNvPr id="17" name="Text 12"/>
          <p:cNvSpPr/>
          <p:nvPr/>
        </p:nvSpPr>
        <p:spPr>
          <a:xfrm>
            <a:off x="6583680" y="3931920"/>
            <a:ext cx="2011680" cy="640080"/>
          </a:xfrm>
          <a:prstGeom prst="rect">
            <a:avLst/>
          </a:prstGeom>
          <a:noFill/>
          <a:ln/>
        </p:spPr>
        <p:txBody>
          <a:bodyPr wrap="square" lIns="0" tIns="0" rIns="0" bIns="0" rtlCol="0" anchor="ctr"/>
          <a:lstStyle/>
          <a:p>
            <a:pPr marL="0" indent="0">
              <a:lnSpc>
                <a:spcPct val="140000"/>
              </a:lnSpc>
              <a:buNone/>
            </a:pPr>
            <a:r>
              <a:rPr lang="en-US" sz="1100" dirty="0">
                <a:solidFill>
                  <a:srgbClr val="6B7280"/>
                </a:solidFill>
                <a:latin typeface="Calibri" pitchFamily="34" charset="0"/>
                <a:ea typeface="Calibri" pitchFamily="34" charset="-122"/>
                <a:cs typeface="Calibri" pitchFamily="34" charset="-120"/>
              </a:rPr>
              <a:t>One system for all</a:t>
            </a:r>
            <a:endParaRPr lang="en-US" sz="1100" dirty="0"/>
          </a:p>
          <a:p>
            <a:pPr marL="0" indent="0">
              <a:lnSpc>
                <a:spcPct val="140000"/>
              </a:lnSpc>
              <a:buNone/>
            </a:pPr>
            <a:r>
              <a:rPr lang="en-US" sz="1100" dirty="0">
                <a:solidFill>
                  <a:srgbClr val="6B7280"/>
                </a:solidFill>
                <a:latin typeface="Calibri" pitchFamily="34" charset="0"/>
                <a:ea typeface="Calibri" pitchFamily="34" charset="-122"/>
                <a:cs typeface="Calibri" pitchFamily="34" charset="-120"/>
              </a:rPr>
              <a:t>committed work</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8091A"/>
        </a:solidFill>
        <a:effectLst/>
      </p:bgPr>
    </p:bg>
    <p:spTree>
      <p:nvGrpSpPr>
        <p:cNvPr id="1" name=""/>
        <p:cNvGrpSpPr/>
        <p:nvPr/>
      </p:nvGrpSpPr>
      <p:grpSpPr>
        <a:xfrm>
          <a:off x="0" y="0"/>
          <a:ext cx="0" cy="0"/>
          <a:chOff x="0" y="0"/>
          <a:chExt cx="0" cy="0"/>
        </a:xfrm>
      </p:grpSpPr>
      <p:sp>
        <p:nvSpPr>
          <p:cNvPr id="2" name="Text 0"/>
          <p:cNvSpPr/>
          <p:nvPr/>
        </p:nvSpPr>
        <p:spPr>
          <a:xfrm>
            <a:off x="731520" y="365760"/>
            <a:ext cx="4572000" cy="365760"/>
          </a:xfrm>
          <a:prstGeom prst="rect">
            <a:avLst/>
          </a:prstGeom>
          <a:noFill/>
          <a:ln/>
        </p:spPr>
        <p:txBody>
          <a:bodyPr wrap="square" lIns="0" tIns="0" rIns="0" bIns="0" rtlCol="0" anchor="ctr"/>
          <a:lstStyle/>
          <a:p>
            <a:pPr marL="0" indent="0">
              <a:buNone/>
            </a:pPr>
            <a:r>
              <a:rPr lang="en-US" sz="1200" b="1" kern="0" spc="600" dirty="0">
                <a:solidFill>
                  <a:srgbClr val="19B087"/>
                </a:solidFill>
                <a:latin typeface="Trebuchet MS" pitchFamily="34" charset="0"/>
                <a:ea typeface="Trebuchet MS" pitchFamily="34" charset="-122"/>
                <a:cs typeface="Trebuchet MS" pitchFamily="34" charset="-120"/>
              </a:rPr>
              <a:t>THE FOUNDER</a:t>
            </a:r>
            <a:endParaRPr lang="en-US" sz="1200" dirty="0"/>
          </a:p>
        </p:txBody>
      </p:sp>
      <p:sp>
        <p:nvSpPr>
          <p:cNvPr id="3" name="Text 1"/>
          <p:cNvSpPr/>
          <p:nvPr/>
        </p:nvSpPr>
        <p:spPr>
          <a:xfrm>
            <a:off x="731520" y="914400"/>
            <a:ext cx="7315200" cy="64008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Timi Adeyemi</a:t>
            </a:r>
            <a:endParaRPr lang="en-US" sz="3600" dirty="0"/>
          </a:p>
        </p:txBody>
      </p:sp>
      <p:sp>
        <p:nvSpPr>
          <p:cNvPr id="4" name="Text 2"/>
          <p:cNvSpPr/>
          <p:nvPr/>
        </p:nvSpPr>
        <p:spPr>
          <a:xfrm>
            <a:off x="731520" y="1508760"/>
            <a:ext cx="3657600" cy="320040"/>
          </a:xfrm>
          <a:prstGeom prst="rect">
            <a:avLst/>
          </a:prstGeom>
          <a:noFill/>
          <a:ln/>
        </p:spPr>
        <p:txBody>
          <a:bodyPr wrap="square" lIns="0" tIns="0" rIns="0" bIns="0" rtlCol="0" anchor="ctr"/>
          <a:lstStyle/>
          <a:p>
            <a:pPr marL="0" indent="0">
              <a:buNone/>
            </a:pPr>
            <a:r>
              <a:rPr lang="en-US" sz="1400" dirty="0">
                <a:solidFill>
                  <a:srgbClr val="5A23B1"/>
                </a:solidFill>
                <a:latin typeface="Calibri" pitchFamily="34" charset="0"/>
                <a:ea typeface="Calibri" pitchFamily="34" charset="-122"/>
                <a:cs typeface="Calibri" pitchFamily="34" charset="-120"/>
              </a:rPr>
              <a:t>Founder &amp; CEO</a:t>
            </a:r>
            <a:endParaRPr lang="en-US" sz="1400" dirty="0"/>
          </a:p>
        </p:txBody>
      </p:sp>
      <p:sp>
        <p:nvSpPr>
          <p:cNvPr id="5" name="Shape 3"/>
          <p:cNvSpPr/>
          <p:nvPr/>
        </p:nvSpPr>
        <p:spPr>
          <a:xfrm>
            <a:off x="731520" y="1888236"/>
            <a:ext cx="7680960" cy="777240"/>
          </a:xfrm>
          <a:prstGeom prst="rect">
            <a:avLst/>
          </a:prstGeom>
          <a:solidFill>
            <a:srgbClr val="111228"/>
          </a:solidFill>
          <a:ln/>
        </p:spPr>
        <p:txBody>
          <a:bodyPr/>
          <a:lstStyle/>
          <a:p>
            <a:endParaRPr lang="en-AU"/>
          </a:p>
        </p:txBody>
      </p:sp>
      <p:sp>
        <p:nvSpPr>
          <p:cNvPr id="6" name="Shape 4"/>
          <p:cNvSpPr/>
          <p:nvPr/>
        </p:nvSpPr>
        <p:spPr>
          <a:xfrm>
            <a:off x="731520" y="1888236"/>
            <a:ext cx="54864" cy="777240"/>
          </a:xfrm>
          <a:prstGeom prst="rect">
            <a:avLst/>
          </a:prstGeom>
          <a:solidFill>
            <a:srgbClr val="5A23B1"/>
          </a:solidFill>
          <a:ln/>
        </p:spPr>
        <p:txBody>
          <a:bodyPr/>
          <a:lstStyle/>
          <a:p>
            <a:endParaRPr lang="en-AU"/>
          </a:p>
        </p:txBody>
      </p:sp>
      <p:sp>
        <p:nvSpPr>
          <p:cNvPr id="7" name="Text 5"/>
          <p:cNvSpPr/>
          <p:nvPr/>
        </p:nvSpPr>
        <p:spPr>
          <a:xfrm>
            <a:off x="1097280" y="1961388"/>
            <a:ext cx="6858000" cy="292608"/>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8+ Years EPC Project Management</a:t>
            </a:r>
            <a:endParaRPr lang="en-US" sz="1300" dirty="0"/>
          </a:p>
        </p:txBody>
      </p:sp>
      <p:sp>
        <p:nvSpPr>
          <p:cNvPr id="8" name="Text 6"/>
          <p:cNvSpPr/>
          <p:nvPr/>
        </p:nvSpPr>
        <p:spPr>
          <a:xfrm>
            <a:off x="1097280" y="2272284"/>
            <a:ext cx="6858000" cy="320040"/>
          </a:xfrm>
          <a:prstGeom prst="rect">
            <a:avLst/>
          </a:prstGeom>
          <a:noFill/>
          <a:ln/>
        </p:spPr>
        <p:txBody>
          <a:bodyPr wrap="square" lIns="0" tIns="0" rIns="0" bIns="0" rtlCol="0" anchor="ctr"/>
          <a:lstStyle/>
          <a:p>
            <a:pPr marL="0" indent="0">
              <a:buNone/>
            </a:pPr>
            <a:r>
              <a:rPr lang="en-US" sz="1100" dirty="0">
                <a:solidFill>
                  <a:srgbClr val="9CA3AF"/>
                </a:solidFill>
                <a:latin typeface="Calibri" pitchFamily="34" charset="0"/>
                <a:ea typeface="Calibri" pitchFamily="34" charset="-122"/>
                <a:cs typeface="Calibri" pitchFamily="34" charset="-120"/>
              </a:rPr>
              <a:t>Managing multi-million-dollar contracts across oil &amp; gas, energy storage, and infrastructure. Living the pain daily.</a:t>
            </a:r>
            <a:endParaRPr lang="en-US" sz="1100" dirty="0"/>
          </a:p>
        </p:txBody>
      </p:sp>
      <p:sp>
        <p:nvSpPr>
          <p:cNvPr id="9" name="Shape 7"/>
          <p:cNvSpPr/>
          <p:nvPr/>
        </p:nvSpPr>
        <p:spPr>
          <a:xfrm>
            <a:off x="731520" y="2848356"/>
            <a:ext cx="7680960" cy="777240"/>
          </a:xfrm>
          <a:prstGeom prst="rect">
            <a:avLst/>
          </a:prstGeom>
          <a:solidFill>
            <a:srgbClr val="111228"/>
          </a:solidFill>
          <a:ln/>
        </p:spPr>
        <p:txBody>
          <a:bodyPr/>
          <a:lstStyle/>
          <a:p>
            <a:endParaRPr lang="en-AU"/>
          </a:p>
        </p:txBody>
      </p:sp>
      <p:sp>
        <p:nvSpPr>
          <p:cNvPr id="10" name="Shape 8"/>
          <p:cNvSpPr/>
          <p:nvPr/>
        </p:nvSpPr>
        <p:spPr>
          <a:xfrm>
            <a:off x="731520" y="2848356"/>
            <a:ext cx="54864" cy="777240"/>
          </a:xfrm>
          <a:prstGeom prst="rect">
            <a:avLst/>
          </a:prstGeom>
          <a:solidFill>
            <a:srgbClr val="5A23B1"/>
          </a:solidFill>
          <a:ln/>
        </p:spPr>
        <p:txBody>
          <a:bodyPr/>
          <a:lstStyle/>
          <a:p>
            <a:endParaRPr lang="en-AU"/>
          </a:p>
        </p:txBody>
      </p:sp>
      <p:sp>
        <p:nvSpPr>
          <p:cNvPr id="11" name="Text 9"/>
          <p:cNvSpPr/>
          <p:nvPr/>
        </p:nvSpPr>
        <p:spPr>
          <a:xfrm>
            <a:off x="1097280" y="2921508"/>
            <a:ext cx="6858000" cy="292608"/>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Domain Authority</a:t>
            </a:r>
            <a:endParaRPr lang="en-US" sz="1300" dirty="0"/>
          </a:p>
        </p:txBody>
      </p:sp>
      <p:sp>
        <p:nvSpPr>
          <p:cNvPr id="12" name="Text 10"/>
          <p:cNvSpPr/>
          <p:nvPr/>
        </p:nvSpPr>
        <p:spPr>
          <a:xfrm>
            <a:off x="1097280" y="3232404"/>
            <a:ext cx="6858000" cy="320040"/>
          </a:xfrm>
          <a:prstGeom prst="rect">
            <a:avLst/>
          </a:prstGeom>
          <a:noFill/>
          <a:ln/>
        </p:spPr>
        <p:txBody>
          <a:bodyPr wrap="square" lIns="0" tIns="0" rIns="0" bIns="0" rtlCol="0" anchor="ctr"/>
          <a:lstStyle/>
          <a:p>
            <a:pPr marL="0" indent="0">
              <a:buNone/>
            </a:pPr>
            <a:r>
              <a:rPr lang="en-US" sz="1100" dirty="0">
                <a:solidFill>
                  <a:srgbClr val="9CA3AF"/>
                </a:solidFill>
                <a:latin typeface="Calibri" pitchFamily="34" charset="0"/>
                <a:ea typeface="Calibri" pitchFamily="34" charset="-122"/>
                <a:cs typeface="Calibri" pitchFamily="34" charset="-120"/>
              </a:rPr>
              <a:t>Deep expertise in the exact workflows, disputes, and accountability gaps that Nebula solves. Every design decision comes from firsthand experience.</a:t>
            </a:r>
            <a:endParaRPr lang="en-US" sz="1100" dirty="0"/>
          </a:p>
        </p:txBody>
      </p:sp>
      <p:sp>
        <p:nvSpPr>
          <p:cNvPr id="13" name="Shape 11"/>
          <p:cNvSpPr/>
          <p:nvPr/>
        </p:nvSpPr>
        <p:spPr>
          <a:xfrm>
            <a:off x="731520" y="3771900"/>
            <a:ext cx="7680960" cy="777240"/>
          </a:xfrm>
          <a:prstGeom prst="rect">
            <a:avLst/>
          </a:prstGeom>
          <a:solidFill>
            <a:srgbClr val="111228"/>
          </a:solidFill>
          <a:ln/>
        </p:spPr>
        <p:txBody>
          <a:bodyPr/>
          <a:lstStyle/>
          <a:p>
            <a:endParaRPr lang="en-AU"/>
          </a:p>
        </p:txBody>
      </p:sp>
      <p:sp>
        <p:nvSpPr>
          <p:cNvPr id="14" name="Shape 12"/>
          <p:cNvSpPr/>
          <p:nvPr/>
        </p:nvSpPr>
        <p:spPr>
          <a:xfrm>
            <a:off x="731520" y="3771900"/>
            <a:ext cx="54864" cy="777240"/>
          </a:xfrm>
          <a:prstGeom prst="rect">
            <a:avLst/>
          </a:prstGeom>
          <a:solidFill>
            <a:srgbClr val="5A23B1"/>
          </a:solidFill>
          <a:ln/>
        </p:spPr>
        <p:txBody>
          <a:bodyPr/>
          <a:lstStyle/>
          <a:p>
            <a:endParaRPr lang="en-AU"/>
          </a:p>
        </p:txBody>
      </p:sp>
      <p:sp>
        <p:nvSpPr>
          <p:cNvPr id="15" name="Text 13"/>
          <p:cNvSpPr/>
          <p:nvPr/>
        </p:nvSpPr>
        <p:spPr>
          <a:xfrm>
            <a:off x="1097280" y="3845052"/>
            <a:ext cx="6858000" cy="292608"/>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Full-Stack Builder</a:t>
            </a:r>
            <a:endParaRPr lang="en-US" sz="1300" dirty="0"/>
          </a:p>
        </p:txBody>
      </p:sp>
      <p:sp>
        <p:nvSpPr>
          <p:cNvPr id="16" name="Text 14"/>
          <p:cNvSpPr/>
          <p:nvPr/>
        </p:nvSpPr>
        <p:spPr>
          <a:xfrm>
            <a:off x="1097280" y="4155948"/>
            <a:ext cx="6858000" cy="320040"/>
          </a:xfrm>
          <a:prstGeom prst="rect">
            <a:avLst/>
          </a:prstGeom>
          <a:noFill/>
          <a:ln/>
        </p:spPr>
        <p:txBody>
          <a:bodyPr wrap="square" lIns="0" tIns="0" rIns="0" bIns="0" rtlCol="0" anchor="ctr"/>
          <a:lstStyle/>
          <a:p>
            <a:pPr marL="0" indent="0">
              <a:buNone/>
            </a:pPr>
            <a:r>
              <a:rPr lang="en-US" sz="1100" dirty="0">
                <a:solidFill>
                  <a:srgbClr val="9CA3AF"/>
                </a:solidFill>
                <a:latin typeface="Calibri" pitchFamily="34" charset="0"/>
                <a:ea typeface="Calibri" pitchFamily="34" charset="-122"/>
                <a:cs typeface="Calibri" pitchFamily="34" charset="-120"/>
              </a:rPr>
              <a:t>Built Nebula's end-to-end MVP: AI contract parsing, blockchain anchoring, commitment tracking, and reputation scoring. Functional and live.</a:t>
            </a:r>
            <a:endParaRPr lang="en-US" sz="1100" dirty="0"/>
          </a:p>
        </p:txBody>
      </p:sp>
      <p:sp>
        <p:nvSpPr>
          <p:cNvPr id="17" name="Text 15"/>
          <p:cNvSpPr/>
          <p:nvPr/>
        </p:nvSpPr>
        <p:spPr>
          <a:xfrm>
            <a:off x="731520" y="4572000"/>
            <a:ext cx="7315200" cy="320040"/>
          </a:xfrm>
          <a:prstGeom prst="rect">
            <a:avLst/>
          </a:prstGeom>
          <a:noFill/>
          <a:ln/>
        </p:spPr>
        <p:txBody>
          <a:bodyPr wrap="square" lIns="0" tIns="0" rIns="0" bIns="0" rtlCol="0" anchor="ctr"/>
          <a:lstStyle/>
          <a:p>
            <a:pPr marL="0" indent="0">
              <a:buNone/>
            </a:pPr>
            <a:r>
              <a:rPr lang="en-US" sz="1100" i="1" dirty="0">
                <a:solidFill>
                  <a:srgbClr val="6B7280"/>
                </a:solidFill>
                <a:latin typeface="Calibri" pitchFamily="34" charset="0"/>
                <a:ea typeface="Calibri" pitchFamily="34" charset="-122"/>
                <a:cs typeface="Calibri" pitchFamily="34" charset="-120"/>
              </a:rPr>
              <a:t>Actively </a:t>
            </a:r>
            <a:r>
              <a:rPr lang="en-US" sz="1100" i="1">
                <a:solidFill>
                  <a:srgbClr val="6B7280"/>
                </a:solidFill>
                <a:latin typeface="Calibri" pitchFamily="34" charset="0"/>
                <a:ea typeface="Calibri" pitchFamily="34" charset="-122"/>
                <a:cs typeface="Calibri" pitchFamily="34" charset="-120"/>
              </a:rPr>
              <a:t>seeking advisors </a:t>
            </a:r>
            <a:r>
              <a:rPr lang="en-US" sz="1100" i="1" dirty="0">
                <a:solidFill>
                  <a:srgbClr val="6B7280"/>
                </a:solidFill>
                <a:latin typeface="Calibri" pitchFamily="34" charset="0"/>
                <a:ea typeface="Calibri" pitchFamily="34" charset="-122"/>
                <a:cs typeface="Calibri" pitchFamily="34" charset="-120"/>
              </a:rPr>
              <a:t>as the platform scales.</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52</TotalTime>
  <Words>1065</Words>
  <Application>Microsoft Office PowerPoint</Application>
  <PresentationFormat>On-screen Show (16:9)</PresentationFormat>
  <Paragraphs>244</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Calibri</vt:lpstr>
      <vt:lpstr>Georgia</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Nebula Platform - Pitch Deck</dc:title>
  <dc:subject>PptxGenJS Presentation</dc:subject>
  <dc:creator>Timi Oluwatoba</dc:creator>
  <cp:lastModifiedBy>Timi Adeyemi</cp:lastModifiedBy>
  <cp:revision>10</cp:revision>
  <dcterms:created xsi:type="dcterms:W3CDTF">2026-02-17T22:12:49Z</dcterms:created>
  <dcterms:modified xsi:type="dcterms:W3CDTF">2026-03-07T07:19:44Z</dcterms:modified>
</cp:coreProperties>
</file>